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7" r:id="rId9"/>
    <p:sldId id="264" r:id="rId10"/>
    <p:sldId id="265" r:id="rId11"/>
    <p:sldId id="266" r:id="rId12"/>
    <p:sldId id="267" r:id="rId13"/>
    <p:sldId id="268" r:id="rId14"/>
    <p:sldId id="288" r:id="rId15"/>
    <p:sldId id="28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1" r:id="rId27"/>
    <p:sldId id="292" r:id="rId28"/>
    <p:sldId id="279" r:id="rId29"/>
    <p:sldId id="280" r:id="rId30"/>
    <p:sldId id="285" r:id="rId31"/>
    <p:sldId id="301" r:id="rId32"/>
    <p:sldId id="302" r:id="rId33"/>
    <p:sldId id="303" r:id="rId34"/>
    <p:sldId id="304" r:id="rId35"/>
    <p:sldId id="305" r:id="rId36"/>
    <p:sldId id="295" r:id="rId37"/>
    <p:sldId id="296" r:id="rId38"/>
    <p:sldId id="306" r:id="rId39"/>
    <p:sldId id="297" r:id="rId40"/>
    <p:sldId id="298" r:id="rId41"/>
    <p:sldId id="299" r:id="rId42"/>
    <p:sldId id="286" r:id="rId43"/>
    <p:sldId id="289" r:id="rId44"/>
    <p:sldId id="290" r:id="rId45"/>
    <p:sldId id="300" r:id="rId46"/>
  </p:sldIdLst>
  <p:sldSz cx="9753600" cy="7315200"/>
  <p:notesSz cx="6858000" cy="9144000"/>
  <p:embeddedFontLst>
    <p:embeddedFont>
      <p:font typeface="Arial Bold" panose="020B0704020202020204" pitchFamily="34" charset="0"/>
      <p:regular r:id="rId47"/>
      <p:bold r:id="rId48"/>
    </p:embeddedFont>
    <p:embeddedFont>
      <p:font typeface="Calibri (MS)" panose="020B0604020202020204" charset="0"/>
      <p:regular r:id="rId49"/>
    </p:embeddedFont>
    <p:embeddedFont>
      <p:font typeface="Georgia Pro Italics" panose="020B0604020202020204" charset="0"/>
      <p:regular r:id="rId50"/>
    </p:embeddedFont>
    <p:embeddedFont>
      <p:font typeface="Times New Roman Bold" panose="02020803070505020304" pitchFamily="18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riramr/fruits-fresh-and-rotten-for-classific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042-023-16058-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08680966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nk.springer.com/article/10.1007/s10844-010-0148-x?li=true&amp;auth-Asaf-Shabtai-Aff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0119"/>
          </a:xfrm>
          <a:custGeom>
            <a:avLst/>
            <a:gdLst/>
            <a:ahLst/>
            <a:cxnLst/>
            <a:rect l="l" t="t" r="r" b="b"/>
            <a:pathLst>
              <a:path w="9752660" h="7310119">
                <a:moveTo>
                  <a:pt x="0" y="0"/>
                </a:moveTo>
                <a:lnTo>
                  <a:pt x="9752660" y="0"/>
                </a:lnTo>
                <a:lnTo>
                  <a:pt x="9752660" y="7310119"/>
                </a:lnTo>
                <a:lnTo>
                  <a:pt x="0" y="731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4" r="-41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3594" y="3218701"/>
            <a:ext cx="7205472" cy="436358"/>
            <a:chOff x="0" y="0"/>
            <a:chExt cx="9607296" cy="581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7296" cy="581811"/>
            </a:xfrm>
            <a:custGeom>
              <a:avLst/>
              <a:gdLst/>
              <a:ahLst/>
              <a:cxnLst/>
              <a:rect l="l" t="t" r="r" b="b"/>
              <a:pathLst>
                <a:path w="9607296" h="581811">
                  <a:moveTo>
                    <a:pt x="0" y="0"/>
                  </a:moveTo>
                  <a:lnTo>
                    <a:pt x="9607296" y="0"/>
                  </a:lnTo>
                  <a:lnTo>
                    <a:pt x="9607296" y="581811"/>
                  </a:lnTo>
                  <a:lnTo>
                    <a:pt x="0" y="5818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607296" cy="6675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11"/>
                </a:lnSpc>
              </a:pPr>
              <a:r>
                <a:rPr lang="en-US" sz="2773" b="1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Evaluating Fruit Quality Using Deep Learning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58613" y="5136051"/>
          <a:ext cx="8940800" cy="812800"/>
        </p:xfrm>
        <a:graphic>
          <a:graphicData uri="http://schemas.openxmlformats.org/drawingml/2006/table">
            <a:tbl>
              <a:tblPr/>
              <a:tblGrid>
                <a:gridCol w="3469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385">
                <a:tc>
                  <a:txBody>
                    <a:bodyPr/>
                    <a:lstStyle/>
                    <a:p>
                      <a:pPr algn="l">
                        <a:lnSpc>
                          <a:spcPts val="2058"/>
                        </a:lnSpc>
                        <a:defRPr/>
                      </a:pPr>
                      <a:r>
                        <a:rPr lang="en-US" sz="192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Project Guide: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058"/>
                        </a:lnSpc>
                        <a:defRPr/>
                      </a:pPr>
                      <a:r>
                        <a:rPr lang="en-US" sz="1920" spc="-1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126015083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58"/>
                        </a:lnSpc>
                        <a:defRPr/>
                      </a:pPr>
                      <a:r>
                        <a:rPr lang="en-US" sz="192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Shivanand Racha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30">
                <a:tc>
                  <a:txBody>
                    <a:bodyPr/>
                    <a:lstStyle/>
                    <a:p>
                      <a:pPr algn="l">
                        <a:lnSpc>
                          <a:spcPts val="2101"/>
                        </a:lnSpc>
                        <a:defRPr/>
                      </a:pPr>
                      <a:r>
                        <a:rPr lang="en-US" sz="1920" spc="-1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Dr.Nithya R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01"/>
                        </a:lnSpc>
                        <a:defRPr/>
                      </a:pPr>
                      <a:r>
                        <a:rPr lang="en-US" sz="1920" spc="-1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126015082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1"/>
                        </a:lnSpc>
                        <a:defRPr/>
                      </a:pPr>
                      <a:r>
                        <a:rPr lang="en-US" sz="192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Phaneendra Bosu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85">
                <a:tc>
                  <a:txBody>
                    <a:bodyPr/>
                    <a:lstStyle/>
                    <a:p>
                      <a:pPr algn="l">
                        <a:lnSpc>
                          <a:spcPts val="2058"/>
                        </a:lnSpc>
                        <a:defRPr/>
                      </a:pPr>
                      <a:r>
                        <a:rPr lang="en-US" sz="1920" spc="-1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Asst.Professor III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058"/>
                        </a:lnSpc>
                        <a:defRPr/>
                      </a:pPr>
                      <a:r>
                        <a:rPr lang="en-US" sz="1920" spc="-1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126015000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58"/>
                        </a:lnSpc>
                        <a:defRPr/>
                      </a:pPr>
                      <a:r>
                        <a:rPr lang="en-US" sz="192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Anirudh Laukhik</a:t>
                      </a:r>
                      <a:endParaRPr lang="en-US" sz="1100"/>
                    </a:p>
                  </a:txBody>
                  <a:tcPr marL="0" marR="0" marT="0" marB="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4365" y="1463040"/>
            <a:ext cx="7124869" cy="1172464"/>
            <a:chOff x="0" y="0"/>
            <a:chExt cx="9499826" cy="1563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563285"/>
            </a:xfrm>
            <a:custGeom>
              <a:avLst/>
              <a:gdLst/>
              <a:ahLst/>
              <a:cxnLst/>
              <a:rect l="l" t="t" r="r" b="b"/>
              <a:pathLst>
                <a:path w="9499826" h="1563285">
                  <a:moveTo>
                    <a:pt x="0" y="0"/>
                  </a:moveTo>
                  <a:lnTo>
                    <a:pt x="9499826" y="0"/>
                  </a:lnTo>
                  <a:lnTo>
                    <a:pt x="9499826" y="1563285"/>
                  </a:lnTo>
                  <a:lnTo>
                    <a:pt x="0" y="156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6585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Set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38400" y="3158318"/>
            <a:ext cx="4876800" cy="998564"/>
            <a:chOff x="0" y="0"/>
            <a:chExt cx="6502400" cy="1331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02400" cy="1331419"/>
            </a:xfrm>
            <a:custGeom>
              <a:avLst/>
              <a:gdLst/>
              <a:ahLst/>
              <a:cxnLst/>
              <a:rect l="l" t="t" r="r" b="b"/>
              <a:pathLst>
                <a:path w="6502400" h="1331419">
                  <a:moveTo>
                    <a:pt x="0" y="0"/>
                  </a:moveTo>
                  <a:lnTo>
                    <a:pt x="6502400" y="0"/>
                  </a:lnTo>
                  <a:lnTo>
                    <a:pt x="6502400" y="1331419"/>
                  </a:lnTo>
                  <a:lnTo>
                    <a:pt x="0" y="13314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502400" cy="13790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r>
                <a:rPr lang="en-US" sz="192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Link 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3" tooltip="https://www.kaggle.com/datasets/sriramr/fruits-fresh-and-rotten-for-classification"/>
                </a:rPr>
                <a:t>https://www.kaggle.com/datasets/sriramr/fruits-fresh-and-rotten-for-classification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35248" y="1208622"/>
            <a:ext cx="2682164" cy="1458958"/>
            <a:chOff x="0" y="0"/>
            <a:chExt cx="8669867" cy="4715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9867" cy="4715958"/>
            </a:xfrm>
            <a:custGeom>
              <a:avLst/>
              <a:gdLst/>
              <a:ahLst/>
              <a:cxnLst/>
              <a:rect l="l" t="t" r="r" b="b"/>
              <a:pathLst>
                <a:path w="8669867" h="4715958">
                  <a:moveTo>
                    <a:pt x="0" y="0"/>
                  </a:moveTo>
                  <a:lnTo>
                    <a:pt x="8669867" y="0"/>
                  </a:lnTo>
                  <a:lnTo>
                    <a:pt x="8669867" y="4715958"/>
                  </a:lnTo>
                  <a:lnTo>
                    <a:pt x="0" y="4715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69867" cy="47635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1"/>
                </a:lnSpc>
              </a:pPr>
              <a:r>
                <a:rPr lang="en-US" sz="255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Set Details :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31520" y="2517682"/>
            <a:ext cx="3843732" cy="2279836"/>
          </a:xfrm>
          <a:custGeom>
            <a:avLst/>
            <a:gdLst/>
            <a:ahLst/>
            <a:cxnLst/>
            <a:rect l="l" t="t" r="r" b="b"/>
            <a:pathLst>
              <a:path w="3843732" h="2279836">
                <a:moveTo>
                  <a:pt x="0" y="0"/>
                </a:moveTo>
                <a:lnTo>
                  <a:pt x="3843732" y="0"/>
                </a:lnTo>
                <a:lnTo>
                  <a:pt x="3843732" y="2279836"/>
                </a:lnTo>
                <a:lnTo>
                  <a:pt x="0" y="227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16803" y="2092537"/>
            <a:ext cx="3605277" cy="3459903"/>
          </a:xfrm>
          <a:custGeom>
            <a:avLst/>
            <a:gdLst/>
            <a:ahLst/>
            <a:cxnLst/>
            <a:rect l="l" t="t" r="r" b="b"/>
            <a:pathLst>
              <a:path w="3605277" h="3459903">
                <a:moveTo>
                  <a:pt x="0" y="0"/>
                </a:moveTo>
                <a:lnTo>
                  <a:pt x="3605277" y="0"/>
                </a:lnTo>
                <a:lnTo>
                  <a:pt x="3605277" y="3459902"/>
                </a:lnTo>
                <a:lnTo>
                  <a:pt x="0" y="345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35248" y="1208622"/>
            <a:ext cx="2682164" cy="1458958"/>
            <a:chOff x="0" y="0"/>
            <a:chExt cx="8669867" cy="4715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9867" cy="4715958"/>
            </a:xfrm>
            <a:custGeom>
              <a:avLst/>
              <a:gdLst/>
              <a:ahLst/>
              <a:cxnLst/>
              <a:rect l="l" t="t" r="r" b="b"/>
              <a:pathLst>
                <a:path w="8669867" h="4715958">
                  <a:moveTo>
                    <a:pt x="0" y="0"/>
                  </a:moveTo>
                  <a:lnTo>
                    <a:pt x="8669867" y="0"/>
                  </a:lnTo>
                  <a:lnTo>
                    <a:pt x="8669867" y="4715958"/>
                  </a:lnTo>
                  <a:lnTo>
                    <a:pt x="0" y="4715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69867" cy="47635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1"/>
                </a:lnSpc>
              </a:pPr>
              <a:r>
                <a:rPr lang="en-US" sz="255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Set Details :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31520" y="2227311"/>
            <a:ext cx="8290560" cy="3502762"/>
          </a:xfrm>
          <a:custGeom>
            <a:avLst/>
            <a:gdLst/>
            <a:ahLst/>
            <a:cxnLst/>
            <a:rect l="l" t="t" r="r" b="b"/>
            <a:pathLst>
              <a:path w="8290560" h="3502762">
                <a:moveTo>
                  <a:pt x="0" y="0"/>
                </a:moveTo>
                <a:lnTo>
                  <a:pt x="8290560" y="0"/>
                </a:lnTo>
                <a:lnTo>
                  <a:pt x="8290560" y="3502761"/>
                </a:lnTo>
                <a:lnTo>
                  <a:pt x="0" y="350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5598" y="1938359"/>
            <a:ext cx="6502400" cy="3536969"/>
            <a:chOff x="0" y="0"/>
            <a:chExt cx="8669867" cy="4715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69867" cy="4715958"/>
            </a:xfrm>
            <a:custGeom>
              <a:avLst/>
              <a:gdLst/>
              <a:ahLst/>
              <a:cxnLst/>
              <a:rect l="l" t="t" r="r" b="b"/>
              <a:pathLst>
                <a:path w="8669867" h="4715958">
                  <a:moveTo>
                    <a:pt x="0" y="0"/>
                  </a:moveTo>
                  <a:lnTo>
                    <a:pt x="8669867" y="0"/>
                  </a:lnTo>
                  <a:lnTo>
                    <a:pt x="8669867" y="4715958"/>
                  </a:lnTo>
                  <a:lnTo>
                    <a:pt x="0" y="4715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69867" cy="47635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71"/>
                </a:lnSpc>
              </a:pPr>
              <a:r>
                <a:rPr lang="en-US" sz="2559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 Used: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Fruits fresh and rotten for classification</a:t>
              </a:r>
            </a:p>
            <a:p>
              <a:pPr algn="l">
                <a:lnSpc>
                  <a:spcPts val="2698"/>
                </a:lnSpc>
              </a:pPr>
              <a:r>
                <a:rPr lang="en-US" sz="192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Purpose: </a:t>
              </a: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find freshness and to evaluate shelf time of the fruit</a:t>
              </a:r>
            </a:p>
            <a:p>
              <a:pPr algn="l">
                <a:lnSpc>
                  <a:spcPts val="2698"/>
                </a:lnSpc>
              </a:pPr>
              <a:r>
                <a:rPr lang="en-US" sz="192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Features: </a:t>
              </a: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Contains images of apples from different angles, different variations, and classified according to freshness</a:t>
              </a:r>
            </a:p>
            <a:p>
              <a:pPr algn="l">
                <a:lnSpc>
                  <a:spcPts val="2698"/>
                </a:lnSpc>
              </a:pPr>
              <a:r>
                <a:rPr lang="en-US" sz="1920" b="1" spc="-42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Use Case: </a:t>
              </a:r>
              <a:r>
                <a:rPr lang="en-US" sz="1920" spc="-4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Widely used for predicting fruit quality using deep learning with convolutional neural networks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704667" cy="993091"/>
            <a:chOff x="0" y="0"/>
            <a:chExt cx="10272889" cy="1324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2889" cy="1324122"/>
            </a:xfrm>
            <a:custGeom>
              <a:avLst/>
              <a:gdLst/>
              <a:ahLst/>
              <a:cxnLst/>
              <a:rect l="l" t="t" r="r" b="b"/>
              <a:pathLst>
                <a:path w="10272889" h="1324122">
                  <a:moveTo>
                    <a:pt x="0" y="0"/>
                  </a:moveTo>
                  <a:lnTo>
                    <a:pt x="10272889" y="0"/>
                  </a:lnTo>
                  <a:lnTo>
                    <a:pt x="10272889" y="1324122"/>
                  </a:lnTo>
                  <a:lnTo>
                    <a:pt x="0" y="1324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0272889" cy="14193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Methodology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463040"/>
            <a:ext cx="9591040" cy="5712333"/>
            <a:chOff x="0" y="0"/>
            <a:chExt cx="12788053" cy="7616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88054" cy="7616444"/>
            </a:xfrm>
            <a:custGeom>
              <a:avLst/>
              <a:gdLst/>
              <a:ahLst/>
              <a:cxnLst/>
              <a:rect l="l" t="t" r="r" b="b"/>
              <a:pathLst>
                <a:path w="12788054" h="7616444">
                  <a:moveTo>
                    <a:pt x="0" y="0"/>
                  </a:moveTo>
                  <a:lnTo>
                    <a:pt x="12788054" y="0"/>
                  </a:lnTo>
                  <a:lnTo>
                    <a:pt x="12788054" y="7616444"/>
                  </a:lnTo>
                  <a:lnTo>
                    <a:pt x="0" y="7616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788053" cy="76640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1.Data Collection &amp; Preprocessing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*Fruit images from FruitQ &amp; FruitNet datasets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*De-watermarking, frame extraction, resizing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 Dataset Preparation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*Train, Validation, Test Split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 Feature Selection &amp; Extraction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*RGB &amp; HSV Analysis, Texture Features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*Outlier Detection &amp; Augmentation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4. Classification Models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*CNNs: ShuffleNet, SqueezeNet, EfficientNet, ResNet-18, MobileNet-V2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*CNN-Hybrid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5. Model Training &amp; Evaluation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*Metrics: Accuracy, Precision, Recall, F1-Score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*Dataset &amp; Model Comparisons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6. Final Prediction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*Real-time anomaly detection &amp; freshness evaluation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*Predictive maintenance for shelf-life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760753"/>
            <a:chOff x="0" y="0"/>
            <a:chExt cx="9499826" cy="10143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014337"/>
            </a:xfrm>
            <a:custGeom>
              <a:avLst/>
              <a:gdLst/>
              <a:ahLst/>
              <a:cxnLst/>
              <a:rect l="l" t="t" r="r" b="b"/>
              <a:pathLst>
                <a:path w="9499826" h="1014337">
                  <a:moveTo>
                    <a:pt x="0" y="0"/>
                  </a:moveTo>
                  <a:lnTo>
                    <a:pt x="9499826" y="0"/>
                  </a:lnTo>
                  <a:lnTo>
                    <a:pt x="9499826" y="1014337"/>
                  </a:lnTo>
                  <a:lnTo>
                    <a:pt x="0" y="1014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499826" cy="10905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35"/>
                </a:lnSpc>
              </a:pPr>
              <a:r>
                <a:rPr lang="en-US" sz="3946" spc="-10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Overall Architecture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55437" y="1544320"/>
            <a:ext cx="7242725" cy="5428515"/>
          </a:xfrm>
          <a:custGeom>
            <a:avLst/>
            <a:gdLst/>
            <a:ahLst/>
            <a:cxnLst/>
            <a:rect l="l" t="t" r="r" b="b"/>
            <a:pathLst>
              <a:path w="7242725" h="5428515">
                <a:moveTo>
                  <a:pt x="0" y="0"/>
                </a:moveTo>
                <a:lnTo>
                  <a:pt x="7242725" y="0"/>
                </a:lnTo>
                <a:lnTo>
                  <a:pt x="7242725" y="5428515"/>
                </a:lnTo>
                <a:lnTo>
                  <a:pt x="0" y="5428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912279"/>
            <a:ext cx="8290560" cy="5490642"/>
            <a:chOff x="0" y="0"/>
            <a:chExt cx="11054080" cy="7320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7320855"/>
            </a:xfrm>
            <a:custGeom>
              <a:avLst/>
              <a:gdLst/>
              <a:ahLst/>
              <a:cxnLst/>
              <a:rect l="l" t="t" r="r" b="b"/>
              <a:pathLst>
                <a:path w="11054080" h="7320855">
                  <a:moveTo>
                    <a:pt x="0" y="0"/>
                  </a:moveTo>
                  <a:lnTo>
                    <a:pt x="11054080" y="0"/>
                  </a:lnTo>
                  <a:lnTo>
                    <a:pt x="11054080" y="7320855"/>
                  </a:lnTo>
                  <a:lnTo>
                    <a:pt x="0" y="732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7368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1. ResNet18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Augmentation &amp; Preprocessing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 Transformations: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Random resizing and cropping, horizontal flipping.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Converted to tensor and normalized using ImageNet’s mean and std.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Validation/Test Transformations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Resized and center-cropped, then normalized with no randomness.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Replaced with a classifier for your specific dataset.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912279"/>
            <a:ext cx="8290560" cy="5490642"/>
            <a:chOff x="0" y="0"/>
            <a:chExt cx="11054080" cy="7320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7320855"/>
            </a:xfrm>
            <a:custGeom>
              <a:avLst/>
              <a:gdLst/>
              <a:ahLst/>
              <a:cxnLst/>
              <a:rect l="l" t="t" r="r" b="b"/>
              <a:pathLst>
                <a:path w="11054080" h="7320855">
                  <a:moveTo>
                    <a:pt x="0" y="0"/>
                  </a:moveTo>
                  <a:lnTo>
                    <a:pt x="11054080" y="0"/>
                  </a:lnTo>
                  <a:lnTo>
                    <a:pt x="11054080" y="7320855"/>
                  </a:lnTo>
                  <a:lnTo>
                    <a:pt x="0" y="732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7368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Replaced with a classifier for your specific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Device: Sent to GPU if available for fast processing.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Loss Function: CrossEntropyLoss.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Optimizer: Adam.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Trained for 10 epochs.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Initial layers were frozen, and only the newly added classifier was trained.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allowed ResNet18 to adjust the higher-level feature extraction layers to fit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10 epochs of training, allowing the model to converge while retaining learned features.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426629"/>
            <a:ext cx="8290560" cy="4461942"/>
            <a:chOff x="0" y="0"/>
            <a:chExt cx="11054080" cy="5949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5949256"/>
            </a:xfrm>
            <a:custGeom>
              <a:avLst/>
              <a:gdLst/>
              <a:ahLst/>
              <a:cxnLst/>
              <a:rect l="l" t="t" r="r" b="b"/>
              <a:pathLst>
                <a:path w="11054080" h="5949256">
                  <a:moveTo>
                    <a:pt x="0" y="0"/>
                  </a:moveTo>
                  <a:lnTo>
                    <a:pt x="11054080" y="0"/>
                  </a:lnTo>
                  <a:lnTo>
                    <a:pt x="11054080" y="5949256"/>
                  </a:lnTo>
                  <a:lnTo>
                    <a:pt x="0" y="5949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5996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EfficientNetB0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Augmentation &amp; Preprocessing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Same transformations applied (random resizing, cropping, and flipping for training; resizing and center-cropping for validation/test).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Modified to suit the number of classes in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Device: Sent to GPU for efficient computation.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083729"/>
            <a:ext cx="8290560" cy="5147742"/>
            <a:chOff x="0" y="0"/>
            <a:chExt cx="11054080" cy="6863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6863655"/>
            </a:xfrm>
            <a:custGeom>
              <a:avLst/>
              <a:gdLst/>
              <a:ahLst/>
              <a:cxnLst/>
              <a:rect l="l" t="t" r="r" b="b"/>
              <a:pathLst>
                <a:path w="11054080" h="6863655">
                  <a:moveTo>
                    <a:pt x="0" y="0"/>
                  </a:moveTo>
                  <a:lnTo>
                    <a:pt x="11054080" y="0"/>
                  </a:lnTo>
                  <a:lnTo>
                    <a:pt x="11054080" y="6863655"/>
                  </a:lnTo>
                  <a:lnTo>
                    <a:pt x="0" y="6863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69112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Loss Function: CrossEntropyLoss.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Optimizer: Adam.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Trained for 10 epochs.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The first few layers were frozen, with only the final classifier and some intermediate layers trained.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EfficientNetB0 adapts well to fine-tuning because its architecture is optimized for transfer learning.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10 epochs, allowing for subtle adjustments to adapt to the new dataset.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36032" y="902800"/>
            <a:ext cx="3871637" cy="677333"/>
            <a:chOff x="0" y="0"/>
            <a:chExt cx="5162183" cy="9031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2183" cy="903111"/>
            </a:xfrm>
            <a:custGeom>
              <a:avLst/>
              <a:gdLst/>
              <a:ahLst/>
              <a:cxnLst/>
              <a:rect l="l" t="t" r="r" b="b"/>
              <a:pathLst>
                <a:path w="5162183" h="903111">
                  <a:moveTo>
                    <a:pt x="0" y="0"/>
                  </a:moveTo>
                  <a:lnTo>
                    <a:pt x="5162183" y="0"/>
                  </a:lnTo>
                  <a:lnTo>
                    <a:pt x="5162183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162183" cy="9888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20"/>
                </a:lnSpc>
              </a:pPr>
              <a:r>
                <a:rPr lang="en-US" sz="4266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Table of Contents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5733" y="1780302"/>
            <a:ext cx="2688336" cy="4227237"/>
            <a:chOff x="0" y="0"/>
            <a:chExt cx="3584448" cy="56363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84448" cy="5636316"/>
            </a:xfrm>
            <a:custGeom>
              <a:avLst/>
              <a:gdLst/>
              <a:ahLst/>
              <a:cxnLst/>
              <a:rect l="l" t="t" r="r" b="b"/>
              <a:pathLst>
                <a:path w="3584448" h="5636316">
                  <a:moveTo>
                    <a:pt x="0" y="0"/>
                  </a:moveTo>
                  <a:lnTo>
                    <a:pt x="3584448" y="0"/>
                  </a:lnTo>
                  <a:lnTo>
                    <a:pt x="3584448" y="5636316"/>
                  </a:lnTo>
                  <a:lnTo>
                    <a:pt x="0" y="5636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584448" cy="56744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Abstract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Paper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 Statement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survey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Modules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2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 Plan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Proposed Techniques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255179"/>
            <a:ext cx="8290560" cy="4804842"/>
            <a:chOff x="0" y="0"/>
            <a:chExt cx="11054080" cy="64064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6406456"/>
            </a:xfrm>
            <a:custGeom>
              <a:avLst/>
              <a:gdLst/>
              <a:ahLst/>
              <a:cxnLst/>
              <a:rect l="l" t="t" r="r" b="b"/>
              <a:pathLst>
                <a:path w="11054080" h="6406456">
                  <a:moveTo>
                    <a:pt x="0" y="0"/>
                  </a:moveTo>
                  <a:lnTo>
                    <a:pt x="11054080" y="0"/>
                  </a:lnTo>
                  <a:lnTo>
                    <a:pt x="11054080" y="6406456"/>
                  </a:lnTo>
                  <a:lnTo>
                    <a:pt x="0" y="640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64540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SqueezeNet1_0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Augmentation &amp; Preprocessing: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Similar augmentations as the others with random resizing and horizontal flipping for training, and resizing and center-cropping for validation.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Replaced with a classifier matching the number of output classes.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Device: Sent to GPU.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093038"/>
            <a:ext cx="8290560" cy="5490642"/>
            <a:chOff x="0" y="0"/>
            <a:chExt cx="11054080" cy="7320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7320855"/>
            </a:xfrm>
            <a:custGeom>
              <a:avLst/>
              <a:gdLst/>
              <a:ahLst/>
              <a:cxnLst/>
              <a:rect l="l" t="t" r="r" b="b"/>
              <a:pathLst>
                <a:path w="11054080" h="7320855">
                  <a:moveTo>
                    <a:pt x="0" y="0"/>
                  </a:moveTo>
                  <a:lnTo>
                    <a:pt x="11054080" y="0"/>
                  </a:lnTo>
                  <a:lnTo>
                    <a:pt x="11054080" y="7320855"/>
                  </a:lnTo>
                  <a:lnTo>
                    <a:pt x="0" y="732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7368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Loss Function: CrossEntropyLoss.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Optimizer: Adam.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Trained for 10 epochs.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Similar to other models, freezing early layers and training the final layer(s) enabled the model to learn features specific to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helped improve performance despite the model being lightweight.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10 epochs for the model to adjust while keeping the core features intact.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520" y="1426629"/>
            <a:ext cx="8290560" cy="4461942"/>
            <a:chOff x="0" y="0"/>
            <a:chExt cx="11054080" cy="5949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5949256"/>
            </a:xfrm>
            <a:custGeom>
              <a:avLst/>
              <a:gdLst/>
              <a:ahLst/>
              <a:cxnLst/>
              <a:rect l="l" t="t" r="r" b="b"/>
              <a:pathLst>
                <a:path w="11054080" h="5949256">
                  <a:moveTo>
                    <a:pt x="0" y="0"/>
                  </a:moveTo>
                  <a:lnTo>
                    <a:pt x="11054080" y="0"/>
                  </a:lnTo>
                  <a:lnTo>
                    <a:pt x="11054080" y="5949256"/>
                  </a:lnTo>
                  <a:lnTo>
                    <a:pt x="0" y="5949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5996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MobileNetV2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Augmentation &amp; Preprocessing: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Consistent augmentations as others, with random resizing, cropping, and flipping for training, and resizing and center-cropping for validation/test.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Replaced with a classifier for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Device: Sent to GPU if available.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093038"/>
            <a:ext cx="8290560" cy="5490642"/>
            <a:chOff x="0" y="0"/>
            <a:chExt cx="11054080" cy="7320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7320855"/>
            </a:xfrm>
            <a:custGeom>
              <a:avLst/>
              <a:gdLst/>
              <a:ahLst/>
              <a:cxnLst/>
              <a:rect l="l" t="t" r="r" b="b"/>
              <a:pathLst>
                <a:path w="11054080" h="7320855">
                  <a:moveTo>
                    <a:pt x="0" y="0"/>
                  </a:moveTo>
                  <a:lnTo>
                    <a:pt x="11054080" y="0"/>
                  </a:lnTo>
                  <a:lnTo>
                    <a:pt x="11054080" y="7320855"/>
                  </a:lnTo>
                  <a:lnTo>
                    <a:pt x="0" y="732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7368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Loss Function: CrossEntropyLoss.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Optimizer: Adam.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Trained for 10 epochs.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Initial layers were frozen to prevent overfitting, with the final classifier layers trained.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The model was adjusted slightly for your dataset while maintaining its lightweight, efficient structure.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10 epochs, with a focus on fine-tuning the output layer to classify your specific dataset.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050" y="1598079"/>
            <a:ext cx="8290560" cy="4119042"/>
            <a:chOff x="0" y="0"/>
            <a:chExt cx="11054080" cy="5492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5492056"/>
            </a:xfrm>
            <a:custGeom>
              <a:avLst/>
              <a:gdLst/>
              <a:ahLst/>
              <a:cxnLst/>
              <a:rect l="l" t="t" r="r" b="b"/>
              <a:pathLst>
                <a:path w="11054080" h="5492056">
                  <a:moveTo>
                    <a:pt x="0" y="0"/>
                  </a:moveTo>
                  <a:lnTo>
                    <a:pt x="11054080" y="0"/>
                  </a:lnTo>
                  <a:lnTo>
                    <a:pt x="11054080" y="5492056"/>
                  </a:lnTo>
                  <a:lnTo>
                    <a:pt x="0" y="5492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55396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5. ShuffleNetV2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Augmentation &amp; Preprocessing: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Same augmentations (random resizing, cropping, and flipping for training; resizing and center-cropping for validation).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Setup :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Pre-trained Weights: Loaded from ImageNet.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Layer: Replaced with the classifier suited for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Device: Sent to GPU if available.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520" y="1426629"/>
            <a:ext cx="8290560" cy="4461942"/>
            <a:chOff x="0" y="0"/>
            <a:chExt cx="11054080" cy="5949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54080" cy="5949256"/>
            </a:xfrm>
            <a:custGeom>
              <a:avLst/>
              <a:gdLst/>
              <a:ahLst/>
              <a:cxnLst/>
              <a:rect l="l" t="t" r="r" b="b"/>
              <a:pathLst>
                <a:path w="11054080" h="5949256">
                  <a:moveTo>
                    <a:pt x="0" y="0"/>
                  </a:moveTo>
                  <a:lnTo>
                    <a:pt x="11054080" y="0"/>
                  </a:lnTo>
                  <a:lnTo>
                    <a:pt x="11054080" y="5949256"/>
                  </a:lnTo>
                  <a:lnTo>
                    <a:pt x="0" y="5949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54080" cy="59968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Loss Function: CrossEntropyLoss.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Optimizer: Adam.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Trained for 10 epochs.</a:t>
              </a:r>
            </a:p>
            <a:p>
              <a:pPr algn="l">
                <a:lnSpc>
                  <a:spcPts val="2712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Fine-Tuning :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As with the other models, the earlier layers were frozen, and the final layers were fine-tuned for your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ShuffleNetV2’s compact structure benefited from fine-tuning because it retained generalizable features while adjusting to your specific dataset.</a:t>
              </a:r>
            </a:p>
            <a:p>
              <a:pPr algn="l">
                <a:lnSpc>
                  <a:spcPts val="2712"/>
                </a:lnSpc>
              </a:pPr>
              <a:r>
                <a:rPr lang="en-US" sz="226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Epochs: 10 epochs for fine-tuning the model’s last layers.</a:t>
              </a:r>
            </a:p>
            <a:p>
              <a:pPr algn="l">
                <a:lnSpc>
                  <a:spcPts val="2277"/>
                </a:lnSpc>
              </a:pPr>
              <a:endParaRPr lang="en-US" sz="226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08030" y="106088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 Extraction Block (Convolutional Layers)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aphicFrame>
        <p:nvGraphicFramePr>
          <p:cNvPr id="11" name="Object 11"/>
          <p:cNvGraphicFramePr/>
          <p:nvPr/>
        </p:nvGraphicFramePr>
        <p:xfrm>
          <a:off x="0" y="1863749"/>
          <a:ext cx="9753600" cy="509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696700" imgH="7035800" progId="Excel.Sheet.12">
                  <p:embed/>
                </p:oleObj>
              </mc:Choice>
              <mc:Fallback>
                <p:oleObj name="Worksheet" r:id="rId3" imgW="11696700" imgH="7035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63749"/>
                        <a:ext cx="9753600" cy="509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08030" y="106088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 Extraction Block (Convolutional Layers)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aphicFrame>
        <p:nvGraphicFramePr>
          <p:cNvPr id="11" name="Object 11"/>
          <p:cNvGraphicFramePr/>
          <p:nvPr/>
        </p:nvGraphicFramePr>
        <p:xfrm>
          <a:off x="0" y="1896187"/>
          <a:ext cx="9753600" cy="541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696700" imgH="7366000" progId="Excel.Sheet.12">
                  <p:embed/>
                </p:oleObj>
              </mc:Choice>
              <mc:Fallback>
                <p:oleObj name="Worksheet" r:id="rId3" imgW="11696700" imgH="7366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96187"/>
                        <a:ext cx="9753600" cy="541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2560" y="975360"/>
            <a:ext cx="8209279" cy="672321"/>
            <a:chOff x="0" y="0"/>
            <a:chExt cx="10945705" cy="896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5706" cy="896428"/>
            </a:xfrm>
            <a:custGeom>
              <a:avLst/>
              <a:gdLst/>
              <a:ahLst/>
              <a:cxnLst/>
              <a:rect l="l" t="t" r="r" b="b"/>
              <a:pathLst>
                <a:path w="10945706" h="896428">
                  <a:moveTo>
                    <a:pt x="0" y="0"/>
                  </a:moveTo>
                  <a:lnTo>
                    <a:pt x="10945706" y="0"/>
                  </a:lnTo>
                  <a:lnTo>
                    <a:pt x="10945706" y="896428"/>
                  </a:lnTo>
                  <a:lnTo>
                    <a:pt x="0" y="896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0945705" cy="9631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95"/>
                </a:lnSpc>
              </a:pPr>
              <a:r>
                <a:rPr lang="en-US" sz="341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EVALUATION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4320" y="2194560"/>
            <a:ext cx="6664960" cy="4371795"/>
            <a:chOff x="0" y="0"/>
            <a:chExt cx="8886613" cy="5829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86613" cy="5829060"/>
            </a:xfrm>
            <a:custGeom>
              <a:avLst/>
              <a:gdLst/>
              <a:ahLst/>
              <a:cxnLst/>
              <a:rect l="l" t="t" r="r" b="b"/>
              <a:pathLst>
                <a:path w="8886613" h="5829060">
                  <a:moveTo>
                    <a:pt x="0" y="0"/>
                  </a:moveTo>
                  <a:lnTo>
                    <a:pt x="8886613" y="0"/>
                  </a:lnTo>
                  <a:lnTo>
                    <a:pt x="8886613" y="5829060"/>
                  </a:lnTo>
                  <a:lnTo>
                    <a:pt x="0" y="5829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886613" cy="58766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Micro Average 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Treats all classes equally, calculating the total true positives, false positives, and false negatives across all classes.</a:t>
              </a: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Weighted Average: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Considers class imbalance, gives more weight to dominant classes.</a:t>
              </a: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Accuracy: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Measures the percentage of correct predictions out of total predictions.</a:t>
              </a: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4320" y="1471702"/>
            <a:ext cx="6664960" cy="4371795"/>
            <a:chOff x="0" y="0"/>
            <a:chExt cx="8886613" cy="5829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86613" cy="5829060"/>
            </a:xfrm>
            <a:custGeom>
              <a:avLst/>
              <a:gdLst/>
              <a:ahLst/>
              <a:cxnLst/>
              <a:rect l="l" t="t" r="r" b="b"/>
              <a:pathLst>
                <a:path w="8886613" h="5829060">
                  <a:moveTo>
                    <a:pt x="0" y="0"/>
                  </a:moveTo>
                  <a:lnTo>
                    <a:pt x="8886613" y="0"/>
                  </a:lnTo>
                  <a:lnTo>
                    <a:pt x="8886613" y="5829060"/>
                  </a:lnTo>
                  <a:lnTo>
                    <a:pt x="0" y="5829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86613" cy="58766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2. Precision (Positive Predictive Value):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Measures how many of the predicted positive cases were actually correct.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High precision means fewer false positives.</a:t>
              </a: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Recall (Sensitivity / True Positive Rate):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Measures how many of the actual positive cases were correctly predicted.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High recall ensures fewer false negatives.</a:t>
              </a:r>
            </a:p>
            <a:p>
              <a:pPr algn="l">
                <a:lnSpc>
                  <a:spcPts val="2304"/>
                </a:lnSpc>
              </a:pPr>
              <a:endParaRPr lang="en-US" sz="1920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F1-Score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Balances precision and recall, especially useful for imbalanced datasets.</a:t>
              </a:r>
            </a:p>
            <a:p>
              <a:pPr algn="l">
                <a:lnSpc>
                  <a:spcPts val="2304"/>
                </a:lnSpc>
              </a:pPr>
              <a:r>
                <a:rPr lang="en-US" sz="192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High F1-score means both precision and recall are optimized.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1050517"/>
            <a:chOff x="0" y="0"/>
            <a:chExt cx="9499826" cy="1400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400690"/>
            </a:xfrm>
            <a:custGeom>
              <a:avLst/>
              <a:gdLst/>
              <a:ahLst/>
              <a:cxnLst/>
              <a:rect l="l" t="t" r="r" b="b"/>
              <a:pathLst>
                <a:path w="9499826" h="1400690">
                  <a:moveTo>
                    <a:pt x="0" y="0"/>
                  </a:moveTo>
                  <a:lnTo>
                    <a:pt x="9499826" y="0"/>
                  </a:lnTo>
                  <a:lnTo>
                    <a:pt x="9499826" y="1400690"/>
                  </a:lnTo>
                  <a:lnTo>
                    <a:pt x="0" y="1400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495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Abstract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0294" y="2174922"/>
            <a:ext cx="9442027" cy="4686410"/>
            <a:chOff x="0" y="0"/>
            <a:chExt cx="12589369" cy="62485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9369" cy="6248546"/>
            </a:xfrm>
            <a:custGeom>
              <a:avLst/>
              <a:gdLst/>
              <a:ahLst/>
              <a:cxnLst/>
              <a:rect l="l" t="t" r="r" b="b"/>
              <a:pathLst>
                <a:path w="12589369" h="6248546">
                  <a:moveTo>
                    <a:pt x="0" y="0"/>
                  </a:moveTo>
                  <a:lnTo>
                    <a:pt x="12589369" y="0"/>
                  </a:lnTo>
                  <a:lnTo>
                    <a:pt x="12589369" y="6248546"/>
                  </a:lnTo>
                  <a:lnTo>
                    <a:pt x="0" y="6248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89369" cy="62771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This study focuses on developing an AI-driven system for real-time fruit freshness detection to minimize food waste and improve quality control.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Machine learning models are utilized to enable predictive maintenance, allowing better forecasting of fruit shelf life and optimizing storage conditions.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Advanced deep learning techniques are applied to detect early signs of fruit decay, enhancing sorting efficiency and reducing spoilage.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AI-powered decision-making supports intelligent supply chain management, ensuring optimal inventory control and reducing unnecessary losses.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Energy efficiency is improved by identifying inefficiencies in storage and transportation, leading to reduced resource consumption.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AI-based freshness monitoring helps maintain ideal conditions, extending the shelf life of fruits and preventing premature deterioration.  </a:t>
              </a:r>
            </a:p>
            <a:p>
              <a:pPr marL="279963" lvl="1" indent="-139982" algn="l">
                <a:lnSpc>
                  <a:spcPts val="2453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 robust dataset and AI models ensure accurate anomaly detection, enhancing food safety and maintaining consumer trust in fruit quality. 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>
            <a:extLst>
              <a:ext uri="{FF2B5EF4-FFF2-40B4-BE49-F238E27FC236}">
                <a16:creationId xmlns:a16="http://schemas.microsoft.com/office/drawing/2014/main" id="{D4D58138-738C-0B5D-7C4B-512A2AA2AE92}"/>
              </a:ext>
            </a:extLst>
          </p:cNvPr>
          <p:cNvSpPr/>
          <p:nvPr/>
        </p:nvSpPr>
        <p:spPr>
          <a:xfrm>
            <a:off x="953" y="0"/>
            <a:ext cx="9752647" cy="7315200"/>
          </a:xfrm>
          <a:custGeom>
            <a:avLst/>
            <a:gdLst/>
            <a:ahLst/>
            <a:cxnLst/>
            <a:rect l="l" t="t" r="r" b="b"/>
            <a:pathLst>
              <a:path w="13003530" h="9753600">
                <a:moveTo>
                  <a:pt x="0" y="0"/>
                </a:moveTo>
                <a:lnTo>
                  <a:pt x="13003530" y="0"/>
                </a:lnTo>
                <a:lnTo>
                  <a:pt x="1300353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731520" y="4578056"/>
            <a:ext cx="4189122" cy="2005624"/>
            <a:chOff x="0" y="0"/>
            <a:chExt cx="13004800" cy="622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4800" cy="6226346"/>
            </a:xfrm>
            <a:custGeom>
              <a:avLst/>
              <a:gdLst/>
              <a:ahLst/>
              <a:cxnLst/>
              <a:rect l="l" t="t" r="r" b="b"/>
              <a:pathLst>
                <a:path w="13004800" h="6226346">
                  <a:moveTo>
                    <a:pt x="0" y="0"/>
                  </a:moveTo>
                  <a:lnTo>
                    <a:pt x="13004800" y="0"/>
                  </a:lnTo>
                  <a:lnTo>
                    <a:pt x="13004800" y="6226346"/>
                  </a:lnTo>
                  <a:lnTo>
                    <a:pt x="0" y="6226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55" b="-23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7680" y="5036873"/>
            <a:ext cx="45149" cy="186880"/>
            <a:chOff x="0" y="0"/>
            <a:chExt cx="60198" cy="249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695801"/>
            <a:ext cx="5737540" cy="566748"/>
            <a:chOff x="0" y="0"/>
            <a:chExt cx="7650053" cy="75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Classification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4133" y="4991814"/>
            <a:ext cx="72475" cy="243595"/>
            <a:chOff x="0" y="0"/>
            <a:chExt cx="96633" cy="324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633" cy="324794"/>
            </a:xfrm>
            <a:custGeom>
              <a:avLst/>
              <a:gdLst/>
              <a:ahLst/>
              <a:cxnLst/>
              <a:rect l="l" t="t" r="r" b="b"/>
              <a:pathLst>
                <a:path w="96633" h="324794">
                  <a:moveTo>
                    <a:pt x="0" y="0"/>
                  </a:moveTo>
                  <a:lnTo>
                    <a:pt x="96633" y="0"/>
                  </a:lnTo>
                  <a:lnTo>
                    <a:pt x="96633" y="324794"/>
                  </a:lnTo>
                  <a:lnTo>
                    <a:pt x="0" y="324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6633" cy="3533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4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520" y="1226830"/>
            <a:ext cx="5737540" cy="566748"/>
            <a:chOff x="0" y="0"/>
            <a:chExt cx="7650053" cy="7556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 dirty="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ResNet50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31520" y="1963046"/>
            <a:ext cx="4296175" cy="1756239"/>
          </a:xfrm>
          <a:custGeom>
            <a:avLst/>
            <a:gdLst/>
            <a:ahLst/>
            <a:cxnLst/>
            <a:rect l="l" t="t" r="r" b="b"/>
            <a:pathLst>
              <a:path w="4296175" h="1756239">
                <a:moveTo>
                  <a:pt x="0" y="0"/>
                </a:moveTo>
                <a:lnTo>
                  <a:pt x="4296175" y="0"/>
                </a:lnTo>
                <a:lnTo>
                  <a:pt x="4296175" y="1756239"/>
                </a:lnTo>
                <a:lnTo>
                  <a:pt x="0" y="1756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31520" y="3890735"/>
            <a:ext cx="5737540" cy="566748"/>
            <a:chOff x="0" y="0"/>
            <a:chExt cx="7650053" cy="7556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 dirty="0" err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SqueezeNet</a:t>
              </a:r>
              <a:endParaRPr lang="en-US" sz="2206" b="1" u="sng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FDF1F85-A383-EDED-1EAB-4FF1492BA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34564"/>
            <a:ext cx="3638305" cy="18679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7B1FBB-522A-8554-599B-8FC1619D9D54}"/>
              </a:ext>
            </a:extLst>
          </p:cNvPr>
          <p:cNvSpPr txBox="1"/>
          <p:nvPr/>
        </p:nvSpPr>
        <p:spPr>
          <a:xfrm>
            <a:off x="5133330" y="1191111"/>
            <a:ext cx="4876800" cy="4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00" b="1" u="sng" spc="-7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EfficientNet</a:t>
            </a:r>
            <a:endParaRPr lang="en-US" sz="1800" b="1" u="sng" spc="-7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799C5D0-0F1A-F883-D61A-994E0900C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603836"/>
            <a:ext cx="3399610" cy="19638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7D6F62-B4E6-65FE-B5B9-8A186D484CF6}"/>
              </a:ext>
            </a:extLst>
          </p:cNvPr>
          <p:cNvSpPr txBox="1"/>
          <p:nvPr/>
        </p:nvSpPr>
        <p:spPr>
          <a:xfrm>
            <a:off x="5133330" y="3748509"/>
            <a:ext cx="5002924" cy="4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00" b="1" u="sng" spc="-7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MobileNet</a:t>
            </a:r>
            <a:endParaRPr lang="en-US" sz="1800" b="1" u="sng" spc="-7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418AC-3392-66B9-F7F2-FD56889D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91BB69-0E77-7417-1868-EE5E91E90C45}"/>
              </a:ext>
            </a:extLst>
          </p:cNvPr>
          <p:cNvGrpSpPr/>
          <p:nvPr/>
        </p:nvGrpSpPr>
        <p:grpSpPr>
          <a:xfrm>
            <a:off x="0" y="0"/>
            <a:ext cx="9752660" cy="7315200"/>
            <a:chOff x="0" y="0"/>
            <a:chExt cx="13003547" cy="9753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7E7C57-7834-F235-C04E-781EC4EA8465}"/>
                </a:ext>
              </a:extLst>
            </p:cNvPr>
            <p:cNvSpPr/>
            <p:nvPr/>
          </p:nvSpPr>
          <p:spPr>
            <a:xfrm>
              <a:off x="0" y="0"/>
              <a:ext cx="13003530" cy="9753600"/>
            </a:xfrm>
            <a:custGeom>
              <a:avLst/>
              <a:gdLst/>
              <a:ahLst/>
              <a:cxnLst/>
              <a:rect l="l" t="t" r="r" b="b"/>
              <a:pathLst>
                <a:path w="13003530" h="9753600">
                  <a:moveTo>
                    <a:pt x="0" y="0"/>
                  </a:moveTo>
                  <a:lnTo>
                    <a:pt x="13003530" y="0"/>
                  </a:lnTo>
                  <a:lnTo>
                    <a:pt x="13003530" y="9753600"/>
                  </a:lnTo>
                  <a:lnTo>
                    <a:pt x="0" y="975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4" r="-74"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C7E2A81-CED0-291D-6D0C-BA7FF845D532}"/>
              </a:ext>
            </a:extLst>
          </p:cNvPr>
          <p:cNvGrpSpPr/>
          <p:nvPr/>
        </p:nvGrpSpPr>
        <p:grpSpPr>
          <a:xfrm>
            <a:off x="1544320" y="1435983"/>
            <a:ext cx="6664960" cy="4407514"/>
            <a:chOff x="0" y="0"/>
            <a:chExt cx="8886613" cy="587668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A3EB476-20CD-7210-0A2F-1E793E03E1DF}"/>
                </a:ext>
              </a:extLst>
            </p:cNvPr>
            <p:cNvSpPr/>
            <p:nvPr/>
          </p:nvSpPr>
          <p:spPr>
            <a:xfrm>
              <a:off x="0" y="0"/>
              <a:ext cx="8886613" cy="5876685"/>
            </a:xfrm>
            <a:custGeom>
              <a:avLst/>
              <a:gdLst/>
              <a:ahLst/>
              <a:cxnLst/>
              <a:rect l="l" t="t" r="r" b="b"/>
              <a:pathLst>
                <a:path w="8886613" h="5876685">
                  <a:moveTo>
                    <a:pt x="0" y="0"/>
                  </a:moveTo>
                  <a:lnTo>
                    <a:pt x="8886613" y="0"/>
                  </a:lnTo>
                  <a:lnTo>
                    <a:pt x="8886613" y="5876685"/>
                  </a:lnTo>
                  <a:lnTo>
                    <a:pt x="0" y="5876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73AF8FF-1E43-65B3-8657-AD15D08E0706}"/>
                </a:ext>
              </a:extLst>
            </p:cNvPr>
            <p:cNvSpPr txBox="1"/>
            <p:nvPr/>
          </p:nvSpPr>
          <p:spPr>
            <a:xfrm>
              <a:off x="0" y="-47625"/>
              <a:ext cx="8886613" cy="59243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endParaRPr lang="en-US" sz="1920" b="1" spc="-1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775DEFD-393B-74F4-D6B0-3C61B67D8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56" y="2237773"/>
            <a:ext cx="5258534" cy="3677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B7A9BC-CDC5-C46C-B424-C6DAF081C9FE}"/>
              </a:ext>
            </a:extLst>
          </p:cNvPr>
          <p:cNvSpPr txBox="1"/>
          <p:nvPr/>
        </p:nvSpPr>
        <p:spPr>
          <a:xfrm>
            <a:off x="2133600" y="1600182"/>
            <a:ext cx="4876800" cy="4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00" b="1" u="sng" spc="-7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ShuffleNet</a:t>
            </a:r>
            <a:endParaRPr lang="en-US" sz="1800" b="1" u="sng" spc="-7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826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AB7C-A48E-6BAB-9B08-B7982ED51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4ECC1B-606E-3712-3868-5C42C21F818E}"/>
              </a:ext>
            </a:extLst>
          </p:cNvPr>
          <p:cNvGrpSpPr/>
          <p:nvPr/>
        </p:nvGrpSpPr>
        <p:grpSpPr>
          <a:xfrm>
            <a:off x="0" y="0"/>
            <a:ext cx="9752660" cy="7315200"/>
            <a:chOff x="0" y="0"/>
            <a:chExt cx="13003547" cy="9753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8F9B87F-73DB-BAD4-B83E-79D58F6ECD4E}"/>
                </a:ext>
              </a:extLst>
            </p:cNvPr>
            <p:cNvSpPr/>
            <p:nvPr/>
          </p:nvSpPr>
          <p:spPr>
            <a:xfrm>
              <a:off x="0" y="0"/>
              <a:ext cx="13003530" cy="9753600"/>
            </a:xfrm>
            <a:custGeom>
              <a:avLst/>
              <a:gdLst/>
              <a:ahLst/>
              <a:cxnLst/>
              <a:rect l="l" t="t" r="r" b="b"/>
              <a:pathLst>
                <a:path w="13003530" h="9753600">
                  <a:moveTo>
                    <a:pt x="0" y="0"/>
                  </a:moveTo>
                  <a:lnTo>
                    <a:pt x="13003530" y="0"/>
                  </a:lnTo>
                  <a:lnTo>
                    <a:pt x="13003530" y="9753600"/>
                  </a:lnTo>
                  <a:lnTo>
                    <a:pt x="0" y="975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4" r="-74"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BB03B5E-8D5B-2858-52A9-8C26CAB70BF1}"/>
              </a:ext>
            </a:extLst>
          </p:cNvPr>
          <p:cNvGrpSpPr/>
          <p:nvPr/>
        </p:nvGrpSpPr>
        <p:grpSpPr>
          <a:xfrm>
            <a:off x="1544320" y="1435983"/>
            <a:ext cx="6664960" cy="4407514"/>
            <a:chOff x="0" y="0"/>
            <a:chExt cx="8886613" cy="587668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5694AFE-2BE1-E115-CDCC-98899D05C837}"/>
                </a:ext>
              </a:extLst>
            </p:cNvPr>
            <p:cNvSpPr/>
            <p:nvPr/>
          </p:nvSpPr>
          <p:spPr>
            <a:xfrm>
              <a:off x="0" y="0"/>
              <a:ext cx="8886613" cy="5876685"/>
            </a:xfrm>
            <a:custGeom>
              <a:avLst/>
              <a:gdLst/>
              <a:ahLst/>
              <a:cxnLst/>
              <a:rect l="l" t="t" r="r" b="b"/>
              <a:pathLst>
                <a:path w="8886613" h="5876685">
                  <a:moveTo>
                    <a:pt x="0" y="0"/>
                  </a:moveTo>
                  <a:lnTo>
                    <a:pt x="8886613" y="0"/>
                  </a:lnTo>
                  <a:lnTo>
                    <a:pt x="8886613" y="5876685"/>
                  </a:lnTo>
                  <a:lnTo>
                    <a:pt x="0" y="5876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31119B7-6430-62C9-4016-721BD374E40C}"/>
                </a:ext>
              </a:extLst>
            </p:cNvPr>
            <p:cNvSpPr txBox="1"/>
            <p:nvPr/>
          </p:nvSpPr>
          <p:spPr>
            <a:xfrm>
              <a:off x="0" y="-47625"/>
              <a:ext cx="8886613" cy="59243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endParaRPr lang="en-US" sz="1920" b="1" spc="-1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EB959F-FF46-2678-657C-7CCDCD4752C9}"/>
              </a:ext>
            </a:extLst>
          </p:cNvPr>
          <p:cNvSpPr txBox="1"/>
          <p:nvPr/>
        </p:nvSpPr>
        <p:spPr>
          <a:xfrm>
            <a:off x="1517091" y="1930851"/>
            <a:ext cx="4876800" cy="4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b="1" u="sng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</a:t>
            </a:r>
            <a:r>
              <a:rPr lang="en-US" sz="1800" b="1" u="sng" spc="-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odel evaluation and Testing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695B86-5FAD-D6F1-7E7E-C0792784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83136"/>
              </p:ext>
            </p:extLst>
          </p:nvPr>
        </p:nvGraphicFramePr>
        <p:xfrm>
          <a:off x="0" y="2560320"/>
          <a:ext cx="9752648" cy="2194560"/>
        </p:xfrm>
        <a:graphic>
          <a:graphicData uri="http://schemas.openxmlformats.org/drawingml/2006/table">
            <a:tbl>
              <a:tblPr/>
              <a:tblGrid>
                <a:gridCol w="4876324">
                  <a:extLst>
                    <a:ext uri="{9D8B030D-6E8A-4147-A177-3AD203B41FA5}">
                      <a16:colId xmlns:a16="http://schemas.microsoft.com/office/drawing/2014/main" val="2190413907"/>
                    </a:ext>
                  </a:extLst>
                </a:gridCol>
                <a:gridCol w="4876324">
                  <a:extLst>
                    <a:ext uri="{9D8B030D-6E8A-4147-A177-3AD203B41FA5}">
                      <a16:colId xmlns:a16="http://schemas.microsoft.com/office/drawing/2014/main" val="2032850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Architecture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 (%) ( Predicted)  Accuracy (%) (Observed)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36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ResNet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86.0                                       86.8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35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MobileNet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99.5                                       99.8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018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SqueezeNet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94.0                                       94.8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76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EfficientNet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98.0                                       98.6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317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ShuffleNet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97.0                                       97.5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60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26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079"/>
            <a:ext cx="9753600" cy="7310119"/>
            <a:chOff x="0" y="0"/>
            <a:chExt cx="13004800" cy="97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4800" cy="9746869"/>
            </a:xfrm>
            <a:custGeom>
              <a:avLst/>
              <a:gdLst/>
              <a:ahLst/>
              <a:cxnLst/>
              <a:rect l="l" t="t" r="r" b="b"/>
              <a:pathLst>
                <a:path w="13004800" h="9746869">
                  <a:moveTo>
                    <a:pt x="0" y="0"/>
                  </a:moveTo>
                  <a:lnTo>
                    <a:pt x="13004800" y="0"/>
                  </a:lnTo>
                  <a:lnTo>
                    <a:pt x="13004800" y="9746869"/>
                  </a:lnTo>
                  <a:lnTo>
                    <a:pt x="0" y="974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6" b="-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7680" y="5036873"/>
            <a:ext cx="45149" cy="186880"/>
            <a:chOff x="0" y="0"/>
            <a:chExt cx="60198" cy="249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695801"/>
            <a:ext cx="5737540" cy="566748"/>
            <a:chOff x="0" y="0"/>
            <a:chExt cx="7650053" cy="75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Confusion Matrix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4133" y="4991814"/>
            <a:ext cx="72475" cy="243595"/>
            <a:chOff x="0" y="0"/>
            <a:chExt cx="96633" cy="324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633" cy="324794"/>
            </a:xfrm>
            <a:custGeom>
              <a:avLst/>
              <a:gdLst/>
              <a:ahLst/>
              <a:cxnLst/>
              <a:rect l="l" t="t" r="r" b="b"/>
              <a:pathLst>
                <a:path w="96633" h="324794">
                  <a:moveTo>
                    <a:pt x="0" y="0"/>
                  </a:moveTo>
                  <a:lnTo>
                    <a:pt x="96633" y="0"/>
                  </a:lnTo>
                  <a:lnTo>
                    <a:pt x="96633" y="324794"/>
                  </a:lnTo>
                  <a:lnTo>
                    <a:pt x="0" y="324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6633" cy="3533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4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520" y="1903411"/>
            <a:ext cx="4162592" cy="3508378"/>
            <a:chOff x="0" y="0"/>
            <a:chExt cx="4141923" cy="34909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1978" cy="3490976"/>
            </a:xfrm>
            <a:custGeom>
              <a:avLst/>
              <a:gdLst/>
              <a:ahLst/>
              <a:cxnLst/>
              <a:rect l="l" t="t" r="r" b="b"/>
              <a:pathLst>
                <a:path w="4141978" h="3490976">
                  <a:moveTo>
                    <a:pt x="0" y="0"/>
                  </a:moveTo>
                  <a:lnTo>
                    <a:pt x="4141978" y="0"/>
                  </a:lnTo>
                  <a:lnTo>
                    <a:pt x="4141978" y="3490976"/>
                  </a:lnTo>
                  <a:lnTo>
                    <a:pt x="0" y="349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62" r="1" b="-46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894123" y="1917987"/>
            <a:ext cx="4127957" cy="3479227"/>
            <a:chOff x="0" y="0"/>
            <a:chExt cx="4141907" cy="34909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1851" cy="3490976"/>
            </a:xfrm>
            <a:custGeom>
              <a:avLst/>
              <a:gdLst/>
              <a:ahLst/>
              <a:cxnLst/>
              <a:rect l="l" t="t" r="r" b="b"/>
              <a:pathLst>
                <a:path w="4141851" h="3490976">
                  <a:moveTo>
                    <a:pt x="0" y="0"/>
                  </a:moveTo>
                  <a:lnTo>
                    <a:pt x="4141851" y="0"/>
                  </a:lnTo>
                  <a:lnTo>
                    <a:pt x="4141851" y="3490976"/>
                  </a:lnTo>
                  <a:lnTo>
                    <a:pt x="0" y="3490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81" r="-1" b="-258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731520" y="1099052"/>
            <a:ext cx="5737540" cy="566748"/>
            <a:chOff x="0" y="0"/>
            <a:chExt cx="7650053" cy="7556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ShuffleNet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94123" y="1099052"/>
            <a:ext cx="5737540" cy="566748"/>
            <a:chOff x="0" y="0"/>
            <a:chExt cx="7650053" cy="7556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ResNet50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079"/>
            <a:ext cx="9753600" cy="7310119"/>
            <a:chOff x="0" y="0"/>
            <a:chExt cx="13004800" cy="97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4800" cy="9746869"/>
            </a:xfrm>
            <a:custGeom>
              <a:avLst/>
              <a:gdLst/>
              <a:ahLst/>
              <a:cxnLst/>
              <a:rect l="l" t="t" r="r" b="b"/>
              <a:pathLst>
                <a:path w="13004800" h="9746869">
                  <a:moveTo>
                    <a:pt x="0" y="0"/>
                  </a:moveTo>
                  <a:lnTo>
                    <a:pt x="13004800" y="0"/>
                  </a:lnTo>
                  <a:lnTo>
                    <a:pt x="13004800" y="9746869"/>
                  </a:lnTo>
                  <a:lnTo>
                    <a:pt x="0" y="974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6" b="-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7680" y="5036873"/>
            <a:ext cx="45149" cy="186880"/>
            <a:chOff x="0" y="0"/>
            <a:chExt cx="60198" cy="249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695801"/>
            <a:ext cx="5737540" cy="566748"/>
            <a:chOff x="0" y="0"/>
            <a:chExt cx="7650053" cy="75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Confusion Matrix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4133" y="4991814"/>
            <a:ext cx="72475" cy="243595"/>
            <a:chOff x="0" y="0"/>
            <a:chExt cx="96633" cy="324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633" cy="324794"/>
            </a:xfrm>
            <a:custGeom>
              <a:avLst/>
              <a:gdLst/>
              <a:ahLst/>
              <a:cxnLst/>
              <a:rect l="l" t="t" r="r" b="b"/>
              <a:pathLst>
                <a:path w="96633" h="324794">
                  <a:moveTo>
                    <a:pt x="0" y="0"/>
                  </a:moveTo>
                  <a:lnTo>
                    <a:pt x="96633" y="0"/>
                  </a:lnTo>
                  <a:lnTo>
                    <a:pt x="96633" y="324794"/>
                  </a:lnTo>
                  <a:lnTo>
                    <a:pt x="0" y="324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6633" cy="3533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4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31520" y="1896049"/>
            <a:ext cx="3974804" cy="3638816"/>
          </a:xfrm>
          <a:custGeom>
            <a:avLst/>
            <a:gdLst/>
            <a:ahLst/>
            <a:cxnLst/>
            <a:rect l="l" t="t" r="r" b="b"/>
            <a:pathLst>
              <a:path w="3974804" h="3638816">
                <a:moveTo>
                  <a:pt x="0" y="0"/>
                </a:moveTo>
                <a:lnTo>
                  <a:pt x="3974804" y="0"/>
                </a:lnTo>
                <a:lnTo>
                  <a:pt x="3974804" y="3638816"/>
                </a:lnTo>
                <a:lnTo>
                  <a:pt x="0" y="363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31520" y="1262549"/>
            <a:ext cx="5737540" cy="566748"/>
            <a:chOff x="0" y="0"/>
            <a:chExt cx="7650053" cy="755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MobileNetV2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5321668" y="1896049"/>
            <a:ext cx="4198139" cy="3638816"/>
          </a:xfrm>
          <a:custGeom>
            <a:avLst/>
            <a:gdLst/>
            <a:ahLst/>
            <a:cxnLst/>
            <a:rect l="l" t="t" r="r" b="b"/>
            <a:pathLst>
              <a:path w="4198139" h="3638816">
                <a:moveTo>
                  <a:pt x="0" y="0"/>
                </a:moveTo>
                <a:lnTo>
                  <a:pt x="4198139" y="0"/>
                </a:lnTo>
                <a:lnTo>
                  <a:pt x="4198139" y="3638816"/>
                </a:lnTo>
                <a:lnTo>
                  <a:pt x="0" y="363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321668" y="1329302"/>
            <a:ext cx="5737540" cy="566748"/>
            <a:chOff x="0" y="0"/>
            <a:chExt cx="7650053" cy="7556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EfficientNet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087" y="2056228"/>
            <a:ext cx="5259427" cy="3941830"/>
            <a:chOff x="0" y="0"/>
            <a:chExt cx="13004800" cy="97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4800" cy="9746869"/>
            </a:xfrm>
            <a:custGeom>
              <a:avLst/>
              <a:gdLst/>
              <a:ahLst/>
              <a:cxnLst/>
              <a:rect l="l" t="t" r="r" b="b"/>
              <a:pathLst>
                <a:path w="13004800" h="9746869">
                  <a:moveTo>
                    <a:pt x="0" y="0"/>
                  </a:moveTo>
                  <a:lnTo>
                    <a:pt x="13004800" y="0"/>
                  </a:lnTo>
                  <a:lnTo>
                    <a:pt x="13004800" y="9746869"/>
                  </a:lnTo>
                  <a:lnTo>
                    <a:pt x="0" y="974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546" b="-95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7680" y="5036873"/>
            <a:ext cx="45149" cy="186880"/>
            <a:chOff x="0" y="0"/>
            <a:chExt cx="60198" cy="249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695801"/>
            <a:ext cx="5737540" cy="566748"/>
            <a:chOff x="0" y="0"/>
            <a:chExt cx="7650053" cy="75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Confusion Matrix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4133" y="4991814"/>
            <a:ext cx="72475" cy="243595"/>
            <a:chOff x="0" y="0"/>
            <a:chExt cx="96633" cy="324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633" cy="324794"/>
            </a:xfrm>
            <a:custGeom>
              <a:avLst/>
              <a:gdLst/>
              <a:ahLst/>
              <a:cxnLst/>
              <a:rect l="l" t="t" r="r" b="b"/>
              <a:pathLst>
                <a:path w="96633" h="324794">
                  <a:moveTo>
                    <a:pt x="0" y="0"/>
                  </a:moveTo>
                  <a:lnTo>
                    <a:pt x="96633" y="0"/>
                  </a:lnTo>
                  <a:lnTo>
                    <a:pt x="96633" y="324794"/>
                  </a:lnTo>
                  <a:lnTo>
                    <a:pt x="0" y="324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6633" cy="3533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4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520" y="1262549"/>
            <a:ext cx="5737540" cy="566748"/>
            <a:chOff x="0" y="0"/>
            <a:chExt cx="7650053" cy="7556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SqueezeNet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73152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EDA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14929" y="1474073"/>
            <a:ext cx="7723741" cy="4372132"/>
          </a:xfrm>
          <a:custGeom>
            <a:avLst/>
            <a:gdLst/>
            <a:ahLst/>
            <a:cxnLst/>
            <a:rect l="l" t="t" r="r" b="b"/>
            <a:pathLst>
              <a:path w="7723741" h="4372132">
                <a:moveTo>
                  <a:pt x="0" y="0"/>
                </a:moveTo>
                <a:lnTo>
                  <a:pt x="7723742" y="0"/>
                </a:lnTo>
                <a:lnTo>
                  <a:pt x="7723742" y="4372132"/>
                </a:lnTo>
                <a:lnTo>
                  <a:pt x="0" y="4372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73152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EDA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233040" y="1841751"/>
            <a:ext cx="5287521" cy="4741929"/>
          </a:xfrm>
          <a:custGeom>
            <a:avLst/>
            <a:gdLst/>
            <a:ahLst/>
            <a:cxnLst/>
            <a:rect l="l" t="t" r="r" b="b"/>
            <a:pathLst>
              <a:path w="5287521" h="4741929">
                <a:moveTo>
                  <a:pt x="0" y="0"/>
                </a:moveTo>
                <a:lnTo>
                  <a:pt x="5287520" y="0"/>
                </a:lnTo>
                <a:lnTo>
                  <a:pt x="5287520" y="4741929"/>
                </a:lnTo>
                <a:lnTo>
                  <a:pt x="0" y="474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079"/>
            <a:ext cx="9753600" cy="7310119"/>
            <a:chOff x="0" y="0"/>
            <a:chExt cx="13004800" cy="97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4800" cy="9746869"/>
            </a:xfrm>
            <a:custGeom>
              <a:avLst/>
              <a:gdLst/>
              <a:ahLst/>
              <a:cxnLst/>
              <a:rect l="l" t="t" r="r" b="b"/>
              <a:pathLst>
                <a:path w="13004800" h="9746869">
                  <a:moveTo>
                    <a:pt x="0" y="0"/>
                  </a:moveTo>
                  <a:lnTo>
                    <a:pt x="13004800" y="0"/>
                  </a:lnTo>
                  <a:lnTo>
                    <a:pt x="13004800" y="9746869"/>
                  </a:lnTo>
                  <a:lnTo>
                    <a:pt x="0" y="974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6" b="-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7680" y="5036873"/>
            <a:ext cx="45149" cy="186880"/>
            <a:chOff x="0" y="0"/>
            <a:chExt cx="60198" cy="249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695801"/>
            <a:ext cx="5737540" cy="566748"/>
            <a:chOff x="0" y="0"/>
            <a:chExt cx="7650053" cy="755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0053" cy="755664"/>
            </a:xfrm>
            <a:custGeom>
              <a:avLst/>
              <a:gdLst/>
              <a:ahLst/>
              <a:cxnLst/>
              <a:rect l="l" t="t" r="r" b="b"/>
              <a:pathLst>
                <a:path w="7650053" h="755664">
                  <a:moveTo>
                    <a:pt x="0" y="0"/>
                  </a:moveTo>
                  <a:lnTo>
                    <a:pt x="7650053" y="0"/>
                  </a:lnTo>
                  <a:lnTo>
                    <a:pt x="7650053" y="755664"/>
                  </a:lnTo>
                  <a:lnTo>
                    <a:pt x="0" y="755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50053" cy="803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EDA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4133" y="4991814"/>
            <a:ext cx="72475" cy="243595"/>
            <a:chOff x="0" y="0"/>
            <a:chExt cx="96633" cy="324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633" cy="324794"/>
            </a:xfrm>
            <a:custGeom>
              <a:avLst/>
              <a:gdLst/>
              <a:ahLst/>
              <a:cxnLst/>
              <a:rect l="l" t="t" r="r" b="b"/>
              <a:pathLst>
                <a:path w="96633" h="324794">
                  <a:moveTo>
                    <a:pt x="0" y="0"/>
                  </a:moveTo>
                  <a:lnTo>
                    <a:pt x="96633" y="0"/>
                  </a:lnTo>
                  <a:lnTo>
                    <a:pt x="96633" y="324794"/>
                  </a:lnTo>
                  <a:lnTo>
                    <a:pt x="0" y="324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6633" cy="3533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4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872399" y="1658474"/>
            <a:ext cx="6875559" cy="4574992"/>
          </a:xfrm>
          <a:custGeom>
            <a:avLst/>
            <a:gdLst/>
            <a:ahLst/>
            <a:cxnLst/>
            <a:rect l="l" t="t" r="r" b="b"/>
            <a:pathLst>
              <a:path w="6875559" h="4574992">
                <a:moveTo>
                  <a:pt x="0" y="0"/>
                </a:moveTo>
                <a:lnTo>
                  <a:pt x="6875559" y="0"/>
                </a:lnTo>
                <a:lnTo>
                  <a:pt x="6875559" y="4574991"/>
                </a:lnTo>
                <a:lnTo>
                  <a:pt x="0" y="457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73152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Feature relationship with Target class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9446" y="1348271"/>
            <a:ext cx="5174709" cy="5235409"/>
          </a:xfrm>
          <a:custGeom>
            <a:avLst/>
            <a:gdLst/>
            <a:ahLst/>
            <a:cxnLst/>
            <a:rect l="l" t="t" r="r" b="b"/>
            <a:pathLst>
              <a:path w="5174709" h="5235409">
                <a:moveTo>
                  <a:pt x="0" y="0"/>
                </a:moveTo>
                <a:lnTo>
                  <a:pt x="5174708" y="0"/>
                </a:lnTo>
                <a:lnTo>
                  <a:pt x="5174708" y="5235409"/>
                </a:lnTo>
                <a:lnTo>
                  <a:pt x="0" y="523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735927"/>
            <a:chOff x="0" y="0"/>
            <a:chExt cx="9499826" cy="9812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981237"/>
            </a:xfrm>
            <a:custGeom>
              <a:avLst/>
              <a:gdLst/>
              <a:ahLst/>
              <a:cxnLst/>
              <a:rect l="l" t="t" r="r" b="b"/>
              <a:pathLst>
                <a:path w="9499826" h="981237">
                  <a:moveTo>
                    <a:pt x="0" y="0"/>
                  </a:moveTo>
                  <a:lnTo>
                    <a:pt x="9499826" y="0"/>
                  </a:lnTo>
                  <a:lnTo>
                    <a:pt x="9499826" y="981237"/>
                  </a:lnTo>
                  <a:lnTo>
                    <a:pt x="0" y="981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0764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4850" y="1813602"/>
            <a:ext cx="8163899" cy="4691883"/>
            <a:chOff x="0" y="0"/>
            <a:chExt cx="10885198" cy="62558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85198" cy="6255844"/>
            </a:xfrm>
            <a:custGeom>
              <a:avLst/>
              <a:gdLst/>
              <a:ahLst/>
              <a:cxnLst/>
              <a:rect l="l" t="t" r="r" b="b"/>
              <a:pathLst>
                <a:path w="10885198" h="6255844">
                  <a:moveTo>
                    <a:pt x="0" y="0"/>
                  </a:moveTo>
                  <a:lnTo>
                    <a:pt x="10885198" y="0"/>
                  </a:lnTo>
                  <a:lnTo>
                    <a:pt x="10885198" y="6255844"/>
                  </a:lnTo>
                  <a:lnTo>
                    <a:pt x="0" y="6255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885198" cy="62939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Anomaly Detection : hybrid models enable faster, more accurate fruit freshness detection.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Predictive Maintenance : Multi-modal approaches and optimize storage and shelf-life estimation.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Optimized Quality Assessment : Advanced feature engineering and ensemble learning improve classification accuracy.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AI/ML-Driven Decision-Making : Explainable AI techniques enhance transparency in fruit quality assessment.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Energy Efficiency : Real-time edge optimizations reduce energy consumption in sorting and storage.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Consumer Trust &amp; Safety : A diverse dataset and multi-task learning ensure reliable freshness evaluation.  </a:t>
              </a:r>
            </a:p>
            <a:p>
              <a:pPr marL="288092" lvl="1" indent="-14404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Increased Shelf Life : AI-driven freshness monitoring helps maintain optimal conditions, extending fruit longevity.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73152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HSV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20479" y="1416861"/>
            <a:ext cx="4512641" cy="4486557"/>
          </a:xfrm>
          <a:custGeom>
            <a:avLst/>
            <a:gdLst/>
            <a:ahLst/>
            <a:cxnLst/>
            <a:rect l="l" t="t" r="r" b="b"/>
            <a:pathLst>
              <a:path w="4512641" h="4486557">
                <a:moveTo>
                  <a:pt x="0" y="0"/>
                </a:moveTo>
                <a:lnTo>
                  <a:pt x="4512642" y="0"/>
                </a:lnTo>
                <a:lnTo>
                  <a:pt x="4512642" y="4486557"/>
                </a:lnTo>
                <a:lnTo>
                  <a:pt x="0" y="448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731520"/>
            <a:ext cx="5737540" cy="531029"/>
            <a:chOff x="0" y="0"/>
            <a:chExt cx="765005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50054" cy="708039"/>
            </a:xfrm>
            <a:custGeom>
              <a:avLst/>
              <a:gdLst/>
              <a:ahLst/>
              <a:cxnLst/>
              <a:rect l="l" t="t" r="r" b="b"/>
              <a:pathLst>
                <a:path w="7650054" h="708039">
                  <a:moveTo>
                    <a:pt x="0" y="0"/>
                  </a:moveTo>
                  <a:lnTo>
                    <a:pt x="7650054" y="0"/>
                  </a:lnTo>
                  <a:lnTo>
                    <a:pt x="765005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650054" cy="7556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48"/>
                </a:lnSpc>
              </a:pPr>
              <a:r>
                <a:rPr lang="en-US" sz="2206" b="1" u="sng" spc="-7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Outlier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290510" y="1514098"/>
            <a:ext cx="5172579" cy="4880579"/>
          </a:xfrm>
          <a:custGeom>
            <a:avLst/>
            <a:gdLst/>
            <a:ahLst/>
            <a:cxnLst/>
            <a:rect l="l" t="t" r="r" b="b"/>
            <a:pathLst>
              <a:path w="5172579" h="4880579">
                <a:moveTo>
                  <a:pt x="0" y="0"/>
                </a:moveTo>
                <a:lnTo>
                  <a:pt x="5172580" y="0"/>
                </a:lnTo>
                <a:lnTo>
                  <a:pt x="5172580" y="4880579"/>
                </a:lnTo>
                <a:lnTo>
                  <a:pt x="0" y="4880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722249"/>
            <a:chOff x="0" y="0"/>
            <a:chExt cx="9499826" cy="962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962998"/>
            </a:xfrm>
            <a:custGeom>
              <a:avLst/>
              <a:gdLst/>
              <a:ahLst/>
              <a:cxnLst/>
              <a:rect l="l" t="t" r="r" b="b"/>
              <a:pathLst>
                <a:path w="9499826" h="962998">
                  <a:moveTo>
                    <a:pt x="0" y="0"/>
                  </a:moveTo>
                  <a:lnTo>
                    <a:pt x="9499826" y="0"/>
                  </a:lnTo>
                  <a:lnTo>
                    <a:pt x="9499826" y="962998"/>
                  </a:lnTo>
                  <a:lnTo>
                    <a:pt x="0" y="962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058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Work Plan: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0853" y="2107366"/>
            <a:ext cx="6414347" cy="4267835"/>
            <a:chOff x="0" y="0"/>
            <a:chExt cx="8552462" cy="5690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52462" cy="5690446"/>
            </a:xfrm>
            <a:custGeom>
              <a:avLst/>
              <a:gdLst/>
              <a:ahLst/>
              <a:cxnLst/>
              <a:rect l="l" t="t" r="r" b="b"/>
              <a:pathLst>
                <a:path w="8552462" h="5690446">
                  <a:moveTo>
                    <a:pt x="0" y="0"/>
                  </a:moveTo>
                  <a:lnTo>
                    <a:pt x="8552462" y="0"/>
                  </a:lnTo>
                  <a:lnTo>
                    <a:pt x="8552462" y="5690446"/>
                  </a:lnTo>
                  <a:lnTo>
                    <a:pt x="0" y="5690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52462" cy="5728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Start                             :  16/01/2025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Paper Submission        :   25/01/2025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Collection             :  16/01/2025-02/02/2025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Preprocession                :  1 week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Implementation :  2 Weeks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Evaluation                      :  2 Weeks</a:t>
              </a:r>
            </a:p>
            <a:p>
              <a:pPr marL="274546" lvl="1" indent="-137273" algn="l">
                <a:lnSpc>
                  <a:spcPts val="2560"/>
                </a:lnSpc>
              </a:pPr>
              <a:endParaRPr lang="en-US" sz="21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274546" lvl="1" indent="-137273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Final Submission Date  :  17/04/2025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1172464"/>
            <a:chOff x="0" y="0"/>
            <a:chExt cx="9499826" cy="1563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563285"/>
            </a:xfrm>
            <a:custGeom>
              <a:avLst/>
              <a:gdLst/>
              <a:ahLst/>
              <a:cxnLst/>
              <a:rect l="l" t="t" r="r" b="b"/>
              <a:pathLst>
                <a:path w="9499826" h="1563285">
                  <a:moveTo>
                    <a:pt x="0" y="0"/>
                  </a:moveTo>
                  <a:lnTo>
                    <a:pt x="9499826" y="0"/>
                  </a:lnTo>
                  <a:lnTo>
                    <a:pt x="9499826" y="1563285"/>
                  </a:lnTo>
                  <a:lnTo>
                    <a:pt x="0" y="156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6585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0805" y="2695969"/>
            <a:ext cx="8211989" cy="1923261"/>
            <a:chOff x="0" y="0"/>
            <a:chExt cx="10949319" cy="2564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49319" cy="2564348"/>
            </a:xfrm>
            <a:custGeom>
              <a:avLst/>
              <a:gdLst/>
              <a:ahLst/>
              <a:cxnLst/>
              <a:rect l="l" t="t" r="r" b="b"/>
              <a:pathLst>
                <a:path w="10949319" h="2564348">
                  <a:moveTo>
                    <a:pt x="0" y="0"/>
                  </a:moveTo>
                  <a:lnTo>
                    <a:pt x="10949319" y="0"/>
                  </a:lnTo>
                  <a:lnTo>
                    <a:pt x="10949319" y="2564348"/>
                  </a:lnTo>
                  <a:lnTo>
                    <a:pt x="0" y="2564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949319" cy="2592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453"/>
                </a:lnSpc>
              </a:pPr>
              <a:r>
                <a:rPr lang="en-US" sz="213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study introduces the FruitQ-DB dataset and evaluates fruit freshness using CNN-based models. ResNet-18 achieved the highest accuracy (99.8%), proving effective for classification. Feature extraction, outlier detection, and preprocessing improved model robustness. However, challenges like dataset size, class imbalance, and real-world generalization remain.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79"/>
            <a:ext cx="9753600" cy="7310119"/>
          </a:xfrm>
          <a:custGeom>
            <a:avLst/>
            <a:gdLst/>
            <a:ahLst/>
            <a:cxnLst/>
            <a:rect l="l" t="t" r="r" b="b"/>
            <a:pathLst>
              <a:path w="9753600" h="7310119">
                <a:moveTo>
                  <a:pt x="0" y="0"/>
                </a:moveTo>
                <a:lnTo>
                  <a:pt x="9753600" y="0"/>
                </a:lnTo>
                <a:lnTo>
                  <a:pt x="9753600" y="7310120"/>
                </a:lnTo>
                <a:lnTo>
                  <a:pt x="0" y="731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" b="-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" y="5036873"/>
            <a:ext cx="45381" cy="186944"/>
            <a:chOff x="0" y="0"/>
            <a:chExt cx="60508" cy="249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8" cy="249174"/>
            </a:xfrm>
            <a:custGeom>
              <a:avLst/>
              <a:gdLst/>
              <a:ahLst/>
              <a:cxnLst/>
              <a:rect l="l" t="t" r="r" b="b"/>
              <a:pathLst>
                <a:path w="60198" h="249174">
                  <a:moveTo>
                    <a:pt x="60198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60198" y="0"/>
                  </a:lnTo>
                  <a:lnTo>
                    <a:pt x="60198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450933" y="784912"/>
            <a:ext cx="1977813" cy="531029"/>
            <a:chOff x="0" y="0"/>
            <a:chExt cx="2637084" cy="708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7084" cy="708039"/>
            </a:xfrm>
            <a:custGeom>
              <a:avLst/>
              <a:gdLst/>
              <a:ahLst/>
              <a:cxnLst/>
              <a:rect l="l" t="t" r="r" b="b"/>
              <a:pathLst>
                <a:path w="2637084" h="708039">
                  <a:moveTo>
                    <a:pt x="0" y="0"/>
                  </a:moveTo>
                  <a:lnTo>
                    <a:pt x="2637084" y="0"/>
                  </a:lnTo>
                  <a:lnTo>
                    <a:pt x="2637084" y="708039"/>
                  </a:lnTo>
                  <a:lnTo>
                    <a:pt x="0" y="708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637084" cy="7747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67"/>
                </a:lnSpc>
              </a:pPr>
              <a:r>
                <a:rPr lang="en-US" sz="3306" b="1" u="sng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Reference</a:t>
              </a:r>
              <a:r>
                <a:rPr lang="en-US" sz="3306" u="sng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133" y="5013245"/>
            <a:ext cx="72475" cy="222164"/>
            <a:chOff x="0" y="0"/>
            <a:chExt cx="96633" cy="296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33" cy="296219"/>
            </a:xfrm>
            <a:custGeom>
              <a:avLst/>
              <a:gdLst/>
              <a:ahLst/>
              <a:cxnLst/>
              <a:rect l="l" t="t" r="r" b="b"/>
              <a:pathLst>
                <a:path w="96633" h="296219">
                  <a:moveTo>
                    <a:pt x="0" y="0"/>
                  </a:moveTo>
                  <a:lnTo>
                    <a:pt x="96633" y="0"/>
                  </a:lnTo>
                  <a:lnTo>
                    <a:pt x="96633" y="296219"/>
                  </a:lnTo>
                  <a:lnTo>
                    <a:pt x="0" y="296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633" cy="3247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35"/>
                </a:lnSpc>
              </a:pPr>
              <a:r>
                <a:rPr lang="en-US" sz="1279" spc="-5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2064" y="1869440"/>
            <a:ext cx="6869471" cy="4235006"/>
            <a:chOff x="0" y="0"/>
            <a:chExt cx="9159295" cy="56466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59294" cy="5646674"/>
            </a:xfrm>
            <a:custGeom>
              <a:avLst/>
              <a:gdLst/>
              <a:ahLst/>
              <a:cxnLst/>
              <a:rect l="l" t="t" r="r" b="b"/>
              <a:pathLst>
                <a:path w="9159294" h="5646674">
                  <a:moveTo>
                    <a:pt x="0" y="0"/>
                  </a:moveTo>
                  <a:lnTo>
                    <a:pt x="9159294" y="0"/>
                  </a:lnTo>
                  <a:lnTo>
                    <a:pt x="9159294" y="5646674"/>
                  </a:lnTo>
                  <a:lnTo>
                    <a:pt x="0" y="5646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159295" cy="56942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[1] Aashu, Rajwar K, Pant M, Deep K (2024) Application of Machine Learning in Agriculture: Recent Trends and Future Research Avenues.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[2] Gupta A, Anand R, Sindhwani N, Mittal M, Dahiya A (2024). Performance and Accuracy Enhancement of Machine Learning &amp; IoT-based Agriculture Precision AI System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[3] Wang C (2024). Intelligent Agricultural Greenhouse Control System Based on Internet of Things and Machine Learning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[4] Zhang S, Zhang C, Park DS, Yoon S (2023).* Editorial: Machine Learning and Artificial Intelligence for Smart Agriculture, Volume II. Frontiers in Plant Science, 14:1166209. </a:t>
              </a:r>
            </a:p>
            <a:p>
              <a:pPr algn="l">
                <a:lnSpc>
                  <a:spcPts val="2304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[5] Liu H, Xu Z (2023).* Editorial: Machine Vision and Machine Learning for Plant Phenotyping and Precision Agriculture. Frontiers in Plant Science, 14:1331918.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86094" y="2863003"/>
            <a:ext cx="5212080" cy="1327573"/>
            <a:chOff x="0" y="0"/>
            <a:chExt cx="6949440" cy="1770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49440" cy="1770098"/>
            </a:xfrm>
            <a:custGeom>
              <a:avLst/>
              <a:gdLst/>
              <a:ahLst/>
              <a:cxnLst/>
              <a:rect l="l" t="t" r="r" b="b"/>
              <a:pathLst>
                <a:path w="6949440" h="1770098">
                  <a:moveTo>
                    <a:pt x="0" y="0"/>
                  </a:moveTo>
                  <a:lnTo>
                    <a:pt x="6949440" y="0"/>
                  </a:lnTo>
                  <a:lnTo>
                    <a:pt x="6949440" y="1770098"/>
                  </a:lnTo>
                  <a:lnTo>
                    <a:pt x="0" y="1770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949440" cy="1779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240"/>
                </a:lnSpc>
              </a:pPr>
              <a:r>
                <a:rPr lang="en-US" sz="8533" i="1">
                  <a:solidFill>
                    <a:srgbClr val="000000"/>
                  </a:solidFill>
                  <a:latin typeface="Georgia Pro Italics"/>
                  <a:ea typeface="Georgia Pro Italics"/>
                  <a:cs typeface="Georgia Pro Italics"/>
                  <a:sym typeface="Georgia Pro Italics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1280"/>
            <a:ext cx="9753600" cy="7301653"/>
          </a:xfrm>
          <a:custGeom>
            <a:avLst/>
            <a:gdLst/>
            <a:ahLst/>
            <a:cxnLst/>
            <a:rect l="l" t="t" r="r" b="b"/>
            <a:pathLst>
              <a:path w="9753600" h="7301653">
                <a:moveTo>
                  <a:pt x="0" y="0"/>
                </a:moveTo>
                <a:lnTo>
                  <a:pt x="9753600" y="0"/>
                </a:lnTo>
                <a:lnTo>
                  <a:pt x="9753600" y="7301653"/>
                </a:lnTo>
                <a:lnTo>
                  <a:pt x="0" y="730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" r="-9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1172464"/>
            <a:chOff x="0" y="0"/>
            <a:chExt cx="9499826" cy="1563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563285"/>
            </a:xfrm>
            <a:custGeom>
              <a:avLst/>
              <a:gdLst/>
              <a:ahLst/>
              <a:cxnLst/>
              <a:rect l="l" t="t" r="r" b="b"/>
              <a:pathLst>
                <a:path w="9499826" h="1563285">
                  <a:moveTo>
                    <a:pt x="0" y="0"/>
                  </a:moveTo>
                  <a:lnTo>
                    <a:pt x="9499826" y="0"/>
                  </a:lnTo>
                  <a:lnTo>
                    <a:pt x="9499826" y="1563285"/>
                  </a:lnTo>
                  <a:lnTo>
                    <a:pt x="0" y="156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6585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2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paper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133" y="2466118"/>
            <a:ext cx="7796783" cy="4155667"/>
            <a:chOff x="0" y="0"/>
            <a:chExt cx="10395711" cy="5540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95710" cy="5540890"/>
            </a:xfrm>
            <a:custGeom>
              <a:avLst/>
              <a:gdLst/>
              <a:ahLst/>
              <a:cxnLst/>
              <a:rect l="l" t="t" r="r" b="b"/>
              <a:pathLst>
                <a:path w="10395710" h="5540890">
                  <a:moveTo>
                    <a:pt x="0" y="0"/>
                  </a:moveTo>
                  <a:lnTo>
                    <a:pt x="10395710" y="0"/>
                  </a:lnTo>
                  <a:lnTo>
                    <a:pt x="10395710" y="5540890"/>
                  </a:lnTo>
                  <a:lnTo>
                    <a:pt x="0" y="5540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95711" cy="55789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293"/>
                </a:lnSpc>
              </a:pPr>
              <a:r>
                <a:rPr lang="en-US" sz="192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Olusola O. Abayomi‑Alli1 · Robertas Damaševičius1  · Sanjay Misra2 · Adebayo Abayomi‑Alli3 Received: 9 January 2023 / Revised: 18 March 2023 / Accepted: 18 June 2023 / Published online: 28 June 2023 © The Author(s), under exclusive licence to Springer Science+Business Media, LLC, part of Springer Nature 2023</a:t>
              </a:r>
            </a:p>
            <a:p>
              <a:pPr algn="just">
                <a:lnSpc>
                  <a:spcPts val="2293"/>
                </a:lnSpc>
              </a:pPr>
              <a:endParaRPr lang="en-US" sz="19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2549"/>
                </a:lnSpc>
              </a:pPr>
              <a:r>
                <a:rPr lang="en-US" sz="213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Indexed in:  SCIE</a:t>
              </a:r>
            </a:p>
            <a:p>
              <a:pPr algn="l">
                <a:lnSpc>
                  <a:spcPts val="2549"/>
                </a:lnSpc>
              </a:pPr>
              <a:r>
                <a:rPr lang="en-US" sz="2133" spc="-2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Year : 2023</a:t>
              </a:r>
            </a:p>
            <a:p>
              <a:pPr algn="l">
                <a:lnSpc>
                  <a:spcPts val="2549"/>
                </a:lnSpc>
              </a:pPr>
              <a:endParaRPr lang="en-US" sz="2133" spc="-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2549"/>
                </a:lnSpc>
              </a:pPr>
              <a:r>
                <a:rPr lang="en-US" sz="2133" spc="-2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Link : </a:t>
              </a:r>
              <a:r>
                <a:rPr lang="en-US" sz="2133" u="sng" spc="-2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3" tooltip="https://link.springer.com/article/10.1007/s11042-023-16058-6"/>
                </a:rPr>
                <a:t>https://link.springer.com/article/10.1007/s11042-023-16058-6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7420" y="1640350"/>
            <a:ext cx="4579451" cy="742357"/>
            <a:chOff x="0" y="0"/>
            <a:chExt cx="6105934" cy="989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05934" cy="989810"/>
            </a:xfrm>
            <a:custGeom>
              <a:avLst/>
              <a:gdLst/>
              <a:ahLst/>
              <a:cxnLst/>
              <a:rect l="l" t="t" r="r" b="b"/>
              <a:pathLst>
                <a:path w="6105934" h="989810">
                  <a:moveTo>
                    <a:pt x="0" y="0"/>
                  </a:moveTo>
                  <a:lnTo>
                    <a:pt x="6105934" y="0"/>
                  </a:lnTo>
                  <a:lnTo>
                    <a:pt x="6105934" y="989810"/>
                  </a:lnTo>
                  <a:lnTo>
                    <a:pt x="0" y="989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6105934" cy="10850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 Statement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6400" y="3088640"/>
            <a:ext cx="8940800" cy="2330895"/>
            <a:chOff x="0" y="0"/>
            <a:chExt cx="11921067" cy="3107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21067" cy="3107860"/>
            </a:xfrm>
            <a:custGeom>
              <a:avLst/>
              <a:gdLst/>
              <a:ahLst/>
              <a:cxnLst/>
              <a:rect l="l" t="t" r="r" b="b"/>
              <a:pathLst>
                <a:path w="11921067" h="3107860">
                  <a:moveTo>
                    <a:pt x="0" y="0"/>
                  </a:moveTo>
                  <a:lnTo>
                    <a:pt x="11921067" y="0"/>
                  </a:lnTo>
                  <a:lnTo>
                    <a:pt x="11921067" y="3107860"/>
                  </a:lnTo>
                  <a:lnTo>
                    <a:pt x="0" y="3107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921067" cy="31459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208"/>
                </a:lnSpc>
              </a:pPr>
              <a:r>
                <a:rPr lang="en-US" sz="192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Traditional fruit freshness evaluation methods are subjective, labor-intensive, and inconsistent, leading to food waste, supply chain inefficiencies, and consumer dissatisfaction. Current automated solutions lack real-time decay detection, predictive maintenance, and optimized decision-making, resulting in inaccurate assessments and poor resource use. This study proposes an AI-driven system using advanced machine learning to detect early decay, optimize storage, improve energy efficiency, extend shelf life, and ensure food safety, addressing these challenges through real-time monitoring, predictive analytics, and AI-powered decision-making.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69173" y="2153920"/>
            <a:ext cx="1815253" cy="243840"/>
            <a:chOff x="0" y="0"/>
            <a:chExt cx="2420338" cy="325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0366" cy="325120"/>
            </a:xfrm>
            <a:custGeom>
              <a:avLst/>
              <a:gdLst/>
              <a:ahLst/>
              <a:cxnLst/>
              <a:rect l="l" t="t" r="r" b="b"/>
              <a:pathLst>
                <a:path w="2420366" h="325120">
                  <a:moveTo>
                    <a:pt x="2420366" y="325120"/>
                  </a:moveTo>
                  <a:lnTo>
                    <a:pt x="0" y="325120"/>
                  </a:lnTo>
                  <a:lnTo>
                    <a:pt x="0" y="0"/>
                  </a:lnTo>
                  <a:lnTo>
                    <a:pt x="2420366" y="0"/>
                  </a:lnTo>
                  <a:lnTo>
                    <a:pt x="2420366" y="3251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969159" y="2533226"/>
            <a:ext cx="1815931" cy="704427"/>
            <a:chOff x="0" y="0"/>
            <a:chExt cx="2421241" cy="9392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20366" cy="939292"/>
            </a:xfrm>
            <a:custGeom>
              <a:avLst/>
              <a:gdLst/>
              <a:ahLst/>
              <a:cxnLst/>
              <a:rect l="l" t="t" r="r" b="b"/>
              <a:pathLst>
                <a:path w="2420366" h="939292">
                  <a:moveTo>
                    <a:pt x="2420366" y="0"/>
                  </a:moveTo>
                  <a:lnTo>
                    <a:pt x="0" y="0"/>
                  </a:lnTo>
                  <a:lnTo>
                    <a:pt x="0" y="307086"/>
                  </a:lnTo>
                  <a:lnTo>
                    <a:pt x="0" y="325120"/>
                  </a:lnTo>
                  <a:lnTo>
                    <a:pt x="0" y="614172"/>
                  </a:lnTo>
                  <a:lnTo>
                    <a:pt x="0" y="632206"/>
                  </a:lnTo>
                  <a:lnTo>
                    <a:pt x="0" y="939292"/>
                  </a:lnTo>
                  <a:lnTo>
                    <a:pt x="2420366" y="939292"/>
                  </a:lnTo>
                  <a:lnTo>
                    <a:pt x="2420366" y="632206"/>
                  </a:lnTo>
                  <a:lnTo>
                    <a:pt x="2420366" y="614172"/>
                  </a:lnTo>
                  <a:lnTo>
                    <a:pt x="2420366" y="325120"/>
                  </a:lnTo>
                  <a:lnTo>
                    <a:pt x="2420366" y="307086"/>
                  </a:lnTo>
                  <a:lnTo>
                    <a:pt x="24203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69159" y="6272119"/>
            <a:ext cx="1815931" cy="704427"/>
            <a:chOff x="0" y="0"/>
            <a:chExt cx="2421241" cy="939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0366" cy="939165"/>
            </a:xfrm>
            <a:custGeom>
              <a:avLst/>
              <a:gdLst/>
              <a:ahLst/>
              <a:cxnLst/>
              <a:rect l="l" t="t" r="r" b="b"/>
              <a:pathLst>
                <a:path w="2420366" h="939165">
                  <a:moveTo>
                    <a:pt x="2420366" y="0"/>
                  </a:moveTo>
                  <a:lnTo>
                    <a:pt x="0" y="0"/>
                  </a:lnTo>
                  <a:lnTo>
                    <a:pt x="0" y="307086"/>
                  </a:lnTo>
                  <a:lnTo>
                    <a:pt x="0" y="325120"/>
                  </a:lnTo>
                  <a:lnTo>
                    <a:pt x="0" y="939165"/>
                  </a:lnTo>
                  <a:lnTo>
                    <a:pt x="2420366" y="939165"/>
                  </a:lnTo>
                  <a:lnTo>
                    <a:pt x="2420366" y="325120"/>
                  </a:lnTo>
                  <a:lnTo>
                    <a:pt x="2420366" y="307086"/>
                  </a:lnTo>
                  <a:lnTo>
                    <a:pt x="24203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21840" y="2149753"/>
            <a:ext cx="695621" cy="186944"/>
            <a:chOff x="0" y="0"/>
            <a:chExt cx="927495" cy="2492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7100" cy="249174"/>
            </a:xfrm>
            <a:custGeom>
              <a:avLst/>
              <a:gdLst/>
              <a:ahLst/>
              <a:cxnLst/>
              <a:rect l="l" t="t" r="r" b="b"/>
              <a:pathLst>
                <a:path w="927100" h="249174">
                  <a:moveTo>
                    <a:pt x="927100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927100" y="0"/>
                  </a:lnTo>
                  <a:lnTo>
                    <a:pt x="927100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021840" y="2533778"/>
            <a:ext cx="953007" cy="186944"/>
            <a:chOff x="0" y="0"/>
            <a:chExt cx="1270676" cy="249259"/>
          </a:xfrm>
        </p:grpSpPr>
        <p:sp>
          <p:nvSpPr>
            <p:cNvPr id="12" name="Freeform 12">
              <a:hlinkClick r:id="rId3" tooltip="https://ieeexplore.ieee.org/author/37086809665"/>
            </p:cNvPr>
            <p:cNvSpPr/>
            <p:nvPr/>
          </p:nvSpPr>
          <p:spPr>
            <a:xfrm>
              <a:off x="0" y="0"/>
              <a:ext cx="1270000" cy="249174"/>
            </a:xfrm>
            <a:custGeom>
              <a:avLst/>
              <a:gdLst/>
              <a:ahLst/>
              <a:cxnLst/>
              <a:rect l="l" t="t" r="r" b="b"/>
              <a:pathLst>
                <a:path w="1270000" h="249174">
                  <a:moveTo>
                    <a:pt x="1270000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1270000" y="0"/>
                  </a:lnTo>
                  <a:lnTo>
                    <a:pt x="1270000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21840" y="5135930"/>
            <a:ext cx="835829" cy="186944"/>
            <a:chOff x="0" y="0"/>
            <a:chExt cx="1114439" cy="249259"/>
          </a:xfrm>
        </p:grpSpPr>
        <p:sp>
          <p:nvSpPr>
            <p:cNvPr id="14" name="Freeform 14">
              <a:hlinkClick r:id="rId4" tooltip="https://link.springer.com/article/10.1007/s10844-010-0148-x?li=true&amp;auth-Asaf-Shabtai-Aff1"/>
            </p:cNvPr>
            <p:cNvSpPr/>
            <p:nvPr/>
          </p:nvSpPr>
          <p:spPr>
            <a:xfrm>
              <a:off x="0" y="0"/>
              <a:ext cx="1113536" cy="249174"/>
            </a:xfrm>
            <a:custGeom>
              <a:avLst/>
              <a:gdLst/>
              <a:ahLst/>
              <a:cxnLst/>
              <a:rect l="l" t="t" r="r" b="b"/>
              <a:pathLst>
                <a:path w="1113536" h="249174">
                  <a:moveTo>
                    <a:pt x="1113536" y="249174"/>
                  </a:moveTo>
                  <a:lnTo>
                    <a:pt x="0" y="249174"/>
                  </a:lnTo>
                  <a:lnTo>
                    <a:pt x="0" y="0"/>
                  </a:lnTo>
                  <a:lnTo>
                    <a:pt x="1113536" y="0"/>
                  </a:lnTo>
                  <a:lnTo>
                    <a:pt x="1113536" y="2491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923280" y="5135934"/>
            <a:ext cx="1241552" cy="560832"/>
            <a:chOff x="0" y="0"/>
            <a:chExt cx="1655403" cy="7477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55318" cy="747776"/>
            </a:xfrm>
            <a:custGeom>
              <a:avLst/>
              <a:gdLst/>
              <a:ahLst/>
              <a:cxnLst/>
              <a:rect l="l" t="t" r="r" b="b"/>
              <a:pathLst>
                <a:path w="1655318" h="747776">
                  <a:moveTo>
                    <a:pt x="1655318" y="0"/>
                  </a:moveTo>
                  <a:lnTo>
                    <a:pt x="0" y="0"/>
                  </a:lnTo>
                  <a:lnTo>
                    <a:pt x="0" y="249301"/>
                  </a:lnTo>
                  <a:lnTo>
                    <a:pt x="0" y="498475"/>
                  </a:lnTo>
                  <a:lnTo>
                    <a:pt x="0" y="747776"/>
                  </a:lnTo>
                  <a:lnTo>
                    <a:pt x="1101344" y="747776"/>
                  </a:lnTo>
                  <a:lnTo>
                    <a:pt x="1101344" y="498475"/>
                  </a:lnTo>
                  <a:lnTo>
                    <a:pt x="788543" y="498475"/>
                  </a:lnTo>
                  <a:lnTo>
                    <a:pt x="788543" y="249301"/>
                  </a:lnTo>
                  <a:lnTo>
                    <a:pt x="1655318" y="249301"/>
                  </a:lnTo>
                  <a:lnTo>
                    <a:pt x="165531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23280" y="6036042"/>
            <a:ext cx="1223941" cy="934720"/>
            <a:chOff x="0" y="0"/>
            <a:chExt cx="1631922" cy="12462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1061" cy="1246251"/>
            </a:xfrm>
            <a:custGeom>
              <a:avLst/>
              <a:gdLst/>
              <a:ahLst/>
              <a:cxnLst/>
              <a:rect l="l" t="t" r="r" b="b"/>
              <a:pathLst>
                <a:path w="1631061" h="1246251">
                  <a:moveTo>
                    <a:pt x="1631061" y="747776"/>
                  </a:moveTo>
                  <a:lnTo>
                    <a:pt x="469519" y="747776"/>
                  </a:lnTo>
                  <a:lnTo>
                    <a:pt x="469519" y="498475"/>
                  </a:lnTo>
                  <a:lnTo>
                    <a:pt x="1258062" y="498475"/>
                  </a:lnTo>
                  <a:lnTo>
                    <a:pt x="1258062" y="249301"/>
                  </a:lnTo>
                  <a:lnTo>
                    <a:pt x="1213993" y="249301"/>
                  </a:lnTo>
                  <a:lnTo>
                    <a:pt x="1213993" y="0"/>
                  </a:lnTo>
                  <a:lnTo>
                    <a:pt x="0" y="0"/>
                  </a:lnTo>
                  <a:lnTo>
                    <a:pt x="0" y="1246251"/>
                  </a:lnTo>
                  <a:lnTo>
                    <a:pt x="469773" y="1246251"/>
                  </a:lnTo>
                  <a:lnTo>
                    <a:pt x="469773" y="996950"/>
                  </a:lnTo>
                  <a:lnTo>
                    <a:pt x="1631061" y="996950"/>
                  </a:lnTo>
                  <a:lnTo>
                    <a:pt x="1631061" y="7477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874000" y="6036042"/>
            <a:ext cx="1551093" cy="560832"/>
            <a:chOff x="0" y="0"/>
            <a:chExt cx="2068124" cy="7477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7306" cy="747776"/>
            </a:xfrm>
            <a:custGeom>
              <a:avLst/>
              <a:gdLst/>
              <a:ahLst/>
              <a:cxnLst/>
              <a:rect l="l" t="t" r="r" b="b"/>
              <a:pathLst>
                <a:path w="2067306" h="747776">
                  <a:moveTo>
                    <a:pt x="2067306" y="249301"/>
                  </a:moveTo>
                  <a:lnTo>
                    <a:pt x="2064385" y="249301"/>
                  </a:lnTo>
                  <a:lnTo>
                    <a:pt x="2064385" y="0"/>
                  </a:lnTo>
                  <a:lnTo>
                    <a:pt x="0" y="0"/>
                  </a:lnTo>
                  <a:lnTo>
                    <a:pt x="0" y="249301"/>
                  </a:lnTo>
                  <a:lnTo>
                    <a:pt x="0" y="498475"/>
                  </a:lnTo>
                  <a:lnTo>
                    <a:pt x="0" y="747776"/>
                  </a:lnTo>
                  <a:lnTo>
                    <a:pt x="1829181" y="747776"/>
                  </a:lnTo>
                  <a:lnTo>
                    <a:pt x="1829181" y="498475"/>
                  </a:lnTo>
                  <a:lnTo>
                    <a:pt x="2067306" y="498475"/>
                  </a:lnTo>
                  <a:lnTo>
                    <a:pt x="2067306" y="2493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75361" y="243841"/>
            <a:ext cx="7223083" cy="1085409"/>
            <a:chOff x="0" y="0"/>
            <a:chExt cx="9630777" cy="1447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30777" cy="1447212"/>
            </a:xfrm>
            <a:custGeom>
              <a:avLst/>
              <a:gdLst/>
              <a:ahLst/>
              <a:cxnLst/>
              <a:rect l="l" t="t" r="r" b="b"/>
              <a:pathLst>
                <a:path w="9630777" h="1447212">
                  <a:moveTo>
                    <a:pt x="0" y="0"/>
                  </a:moveTo>
                  <a:lnTo>
                    <a:pt x="9630777" y="0"/>
                  </a:lnTo>
                  <a:lnTo>
                    <a:pt x="9630777" y="1447212"/>
                  </a:lnTo>
                  <a:lnTo>
                    <a:pt x="0" y="1447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9630777" cy="15424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survey</a:t>
              </a:r>
            </a:p>
          </p:txBody>
        </p:sp>
      </p:grpSp>
      <p:graphicFrame>
        <p:nvGraphicFramePr>
          <p:cNvPr id="24" name="Table 24"/>
          <p:cNvGraphicFramePr>
            <a:graphicFrameLocks noGrp="1"/>
          </p:cNvGraphicFramePr>
          <p:nvPr/>
        </p:nvGraphicFramePr>
        <p:xfrm>
          <a:off x="325120" y="1329250"/>
          <a:ext cx="9238827" cy="5594773"/>
        </p:xfrm>
        <a:graphic>
          <a:graphicData uri="http://schemas.openxmlformats.org/drawingml/2006/table">
            <a:tbl>
              <a:tblPr/>
              <a:tblGrid>
                <a:gridCol w="164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7870">
                <a:tc>
                  <a:txBody>
                    <a:bodyPr/>
                    <a:lstStyle/>
                    <a:p>
                      <a:pPr algn="l">
                        <a:lnSpc>
                          <a:spcPts val="1407"/>
                        </a:lnSpc>
                        <a:defRPr/>
                      </a:pPr>
                      <a:r>
                        <a:rPr lang="en-US" sz="1173" b="1" spc="-2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YEAR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 b="1" spc="-1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AUTHOR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 b="1" spc="-1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TITLE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 b="1" spc="-1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METHODS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 b="1" spc="-1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ACCURACY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057"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Arnav Kumar, Rakesh Chandra Joshi, Malay Kishore Dutta, Martin Jonak, Radim Burget</a:t>
                      </a:r>
                      <a:endParaRPr lang="en-US" sz="1100" dirty="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23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Fruit-CNN: An Efficient Deep Learning-Based Fruit Classification and Quality Assessment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71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Optimized Convolutional Neural Network (CNN)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4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98.3%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726">
                <a:tc>
                  <a:txBody>
                    <a:bodyPr/>
                    <a:lstStyle/>
                    <a:p>
                      <a:pPr algn="l">
                        <a:lnSpc>
                          <a:spcPts val="1407"/>
                        </a:lnSpc>
                        <a:defRPr/>
                      </a:pPr>
                      <a:r>
                        <a:rPr lang="en-US" sz="1173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Md. Samin Morshed, Sabbir Ahmed, Tasnim Ahmed, Muhammad Usama Islam, A. B. M. Ashikur Rahman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71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Fruit Quality Assessment with Densely Connected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71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Convolutional Neural Network,</a:t>
                      </a:r>
                      <a:endParaRPr lang="en-US" sz="1100"/>
                    </a:p>
                    <a:p>
                      <a:pPr algn="l">
                        <a:lnSpc>
                          <a:spcPts val="1471"/>
                        </a:lnSpc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DenseNet</a:t>
                      </a:r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4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98.67%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810">
                <a:tc>
                  <a:txBody>
                    <a:bodyPr/>
                    <a:lstStyle/>
                    <a:p>
                      <a:pPr algn="l">
                        <a:lnSpc>
                          <a:spcPts val="1407"/>
                        </a:lnSpc>
                        <a:defRPr/>
                      </a:pPr>
                      <a:r>
                        <a:rPr lang="en-US" sz="1173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Bhumica Dhiman, Yogesh Kumar, Munish Kumar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43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Fruit Quality Evaluation Using Machine Learning Techniques: Review, Motivation, and Future Perspectives</a:t>
                      </a:r>
                      <a:endParaRPr lang="en-US" sz="1100"/>
                    </a:p>
                    <a:p>
                      <a:pPr algn="l">
                        <a:lnSpc>
                          <a:spcPts val="1643"/>
                        </a:lnSpc>
                      </a:pP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71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Forest, Gradient Boosting, CNNs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4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95.67%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310">
                <a:tc>
                  <a:txBody>
                    <a:bodyPr/>
                    <a:lstStyle/>
                    <a:p>
                      <a:pPr algn="l">
                        <a:lnSpc>
                          <a:spcPts val="1407"/>
                        </a:lnSpc>
                        <a:defRPr/>
                      </a:pPr>
                      <a:r>
                        <a:rPr lang="en-US" sz="1173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M. Karthikeyan, T. S. Subashini, R. Srinivasan, C. Santhanakrishnan, A. Ahilan</a:t>
                      </a:r>
                      <a:endParaRPr lang="en-US" sz="1100"/>
                    </a:p>
                    <a:p>
                      <a:pPr algn="l">
                        <a:lnSpc>
                          <a:spcPts val="1535"/>
                        </a:lnSpc>
                      </a:pP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35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Automated Fruit Quality Recognition Using YOLOv3 and Deep Learning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71"/>
                        </a:lnSpc>
                        <a:defRPr/>
                      </a:pPr>
                      <a:r>
                        <a:rPr lang="en-US" sz="127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YOLOAPPLE (YOLOv3 + Darknet53 + Spatial Pyramid Pooling)</a:t>
                      </a:r>
                      <a:endParaRPr lang="en-US" sz="110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71"/>
                        </a:lnSpc>
                        <a:defRPr/>
                      </a:pPr>
                      <a:r>
                        <a:rPr lang="en-US" sz="1279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97.3%</a:t>
                      </a:r>
                      <a:endParaRPr lang="en-US" sz="1100" dirty="0"/>
                    </a:p>
                  </a:txBody>
                  <a:tcPr marL="381" marR="381" marT="381" marB="38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9174" y="2600960"/>
            <a:ext cx="1815253" cy="203200"/>
          </a:xfrm>
          <a:custGeom>
            <a:avLst/>
            <a:gdLst/>
            <a:ahLst/>
            <a:cxnLst/>
            <a:rect l="l" t="t" r="r" b="b"/>
            <a:pathLst>
              <a:path w="1701800" h="190500">
                <a:moveTo>
                  <a:pt x="1701800" y="190500"/>
                </a:moveTo>
                <a:lnTo>
                  <a:pt x="0" y="190500"/>
                </a:lnTo>
                <a:lnTo>
                  <a:pt x="0" y="0"/>
                </a:lnTo>
                <a:lnTo>
                  <a:pt x="1701800" y="0"/>
                </a:lnTo>
                <a:lnTo>
                  <a:pt x="170180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3" name="object 3"/>
          <p:cNvSpPr/>
          <p:nvPr/>
        </p:nvSpPr>
        <p:spPr>
          <a:xfrm>
            <a:off x="2018440" y="3847266"/>
            <a:ext cx="1815931" cy="650240"/>
          </a:xfrm>
          <a:custGeom>
            <a:avLst/>
            <a:gdLst/>
            <a:ahLst/>
            <a:cxnLst/>
            <a:rect l="l" t="t" r="r" b="b"/>
            <a:pathLst>
              <a:path w="1702435" h="609600">
                <a:moveTo>
                  <a:pt x="1701812" y="0"/>
                </a:moveTo>
                <a:lnTo>
                  <a:pt x="0" y="0"/>
                </a:lnTo>
                <a:lnTo>
                  <a:pt x="0" y="190487"/>
                </a:lnTo>
                <a:lnTo>
                  <a:pt x="0" y="203200"/>
                </a:lnTo>
                <a:lnTo>
                  <a:pt x="0" y="609587"/>
                </a:lnTo>
                <a:lnTo>
                  <a:pt x="1701812" y="609587"/>
                </a:lnTo>
                <a:lnTo>
                  <a:pt x="1701812" y="203200"/>
                </a:lnTo>
                <a:lnTo>
                  <a:pt x="1701812" y="190487"/>
                </a:lnTo>
                <a:lnTo>
                  <a:pt x="170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4" name="object 4"/>
          <p:cNvSpPr/>
          <p:nvPr/>
        </p:nvSpPr>
        <p:spPr>
          <a:xfrm>
            <a:off x="3969160" y="3847266"/>
            <a:ext cx="1815931" cy="839893"/>
          </a:xfrm>
          <a:custGeom>
            <a:avLst/>
            <a:gdLst/>
            <a:ahLst/>
            <a:cxnLst/>
            <a:rect l="l" t="t" r="r" b="b"/>
            <a:pathLst>
              <a:path w="1702435" h="787400">
                <a:moveTo>
                  <a:pt x="1701812" y="0"/>
                </a:moveTo>
                <a:lnTo>
                  <a:pt x="0" y="0"/>
                </a:lnTo>
                <a:lnTo>
                  <a:pt x="0" y="190487"/>
                </a:lnTo>
                <a:lnTo>
                  <a:pt x="0" y="203200"/>
                </a:lnTo>
                <a:lnTo>
                  <a:pt x="0" y="787400"/>
                </a:lnTo>
                <a:lnTo>
                  <a:pt x="1701812" y="787400"/>
                </a:lnTo>
                <a:lnTo>
                  <a:pt x="1701812" y="190487"/>
                </a:lnTo>
                <a:lnTo>
                  <a:pt x="170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5" name="object 5"/>
          <p:cNvSpPr/>
          <p:nvPr/>
        </p:nvSpPr>
        <p:spPr>
          <a:xfrm>
            <a:off x="2018440" y="6245014"/>
            <a:ext cx="1815931" cy="474133"/>
          </a:xfrm>
          <a:custGeom>
            <a:avLst/>
            <a:gdLst/>
            <a:ahLst/>
            <a:cxnLst/>
            <a:rect l="l" t="t" r="r" b="b"/>
            <a:pathLst>
              <a:path w="1702435" h="444500">
                <a:moveTo>
                  <a:pt x="1701812" y="0"/>
                </a:moveTo>
                <a:lnTo>
                  <a:pt x="0" y="0"/>
                </a:lnTo>
                <a:lnTo>
                  <a:pt x="0" y="215900"/>
                </a:lnTo>
                <a:lnTo>
                  <a:pt x="0" y="228600"/>
                </a:lnTo>
                <a:lnTo>
                  <a:pt x="0" y="444500"/>
                </a:lnTo>
                <a:lnTo>
                  <a:pt x="1701812" y="444500"/>
                </a:lnTo>
                <a:lnTo>
                  <a:pt x="1701812" y="228600"/>
                </a:lnTo>
                <a:lnTo>
                  <a:pt x="1701812" y="215900"/>
                </a:lnTo>
                <a:lnTo>
                  <a:pt x="170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6" name="object 6"/>
          <p:cNvSpPr/>
          <p:nvPr/>
        </p:nvSpPr>
        <p:spPr>
          <a:xfrm>
            <a:off x="3969160" y="6245014"/>
            <a:ext cx="1815931" cy="921851"/>
          </a:xfrm>
          <a:custGeom>
            <a:avLst/>
            <a:gdLst/>
            <a:ahLst/>
            <a:cxnLst/>
            <a:rect l="l" t="t" r="r" b="b"/>
            <a:pathLst>
              <a:path w="1702435" h="864234">
                <a:moveTo>
                  <a:pt x="1701812" y="0"/>
                </a:moveTo>
                <a:lnTo>
                  <a:pt x="0" y="0"/>
                </a:lnTo>
                <a:lnTo>
                  <a:pt x="0" y="215900"/>
                </a:lnTo>
                <a:lnTo>
                  <a:pt x="0" y="228600"/>
                </a:lnTo>
                <a:lnTo>
                  <a:pt x="0" y="863612"/>
                </a:lnTo>
                <a:lnTo>
                  <a:pt x="1701812" y="863612"/>
                </a:lnTo>
                <a:lnTo>
                  <a:pt x="1701812" y="215900"/>
                </a:lnTo>
                <a:lnTo>
                  <a:pt x="170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7" name="object 7"/>
          <p:cNvSpPr/>
          <p:nvPr/>
        </p:nvSpPr>
        <p:spPr>
          <a:xfrm>
            <a:off x="2021840" y="2601495"/>
            <a:ext cx="579797" cy="155787"/>
          </a:xfrm>
          <a:custGeom>
            <a:avLst/>
            <a:gdLst/>
            <a:ahLst/>
            <a:cxnLst/>
            <a:rect l="l" t="t" r="r" b="b"/>
            <a:pathLst>
              <a:path w="543560" h="146050">
                <a:moveTo>
                  <a:pt x="543010" y="146037"/>
                </a:moveTo>
                <a:lnTo>
                  <a:pt x="0" y="146037"/>
                </a:lnTo>
                <a:lnTo>
                  <a:pt x="0" y="0"/>
                </a:lnTo>
                <a:lnTo>
                  <a:pt x="543010" y="0"/>
                </a:lnTo>
                <a:lnTo>
                  <a:pt x="543010" y="1460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8" name="object 8"/>
          <p:cNvSpPr/>
          <p:nvPr/>
        </p:nvSpPr>
        <p:spPr>
          <a:xfrm>
            <a:off x="5923281" y="5069406"/>
            <a:ext cx="1914821" cy="856827"/>
          </a:xfrm>
          <a:custGeom>
            <a:avLst/>
            <a:gdLst/>
            <a:ahLst/>
            <a:cxnLst/>
            <a:rect l="l" t="t" r="r" b="b"/>
            <a:pathLst>
              <a:path w="1795145" h="803275">
                <a:moveTo>
                  <a:pt x="1795094" y="0"/>
                </a:moveTo>
                <a:lnTo>
                  <a:pt x="0" y="0"/>
                </a:lnTo>
                <a:lnTo>
                  <a:pt x="0" y="160642"/>
                </a:lnTo>
                <a:lnTo>
                  <a:pt x="0" y="321284"/>
                </a:lnTo>
                <a:lnTo>
                  <a:pt x="0" y="481926"/>
                </a:lnTo>
                <a:lnTo>
                  <a:pt x="0" y="642569"/>
                </a:lnTo>
                <a:lnTo>
                  <a:pt x="0" y="803211"/>
                </a:lnTo>
                <a:lnTo>
                  <a:pt x="1031189" y="803211"/>
                </a:lnTo>
                <a:lnTo>
                  <a:pt x="1031189" y="642569"/>
                </a:lnTo>
                <a:lnTo>
                  <a:pt x="1620393" y="642569"/>
                </a:lnTo>
                <a:lnTo>
                  <a:pt x="1620393" y="481926"/>
                </a:lnTo>
                <a:lnTo>
                  <a:pt x="1155585" y="481926"/>
                </a:lnTo>
                <a:lnTo>
                  <a:pt x="1155585" y="321284"/>
                </a:lnTo>
                <a:lnTo>
                  <a:pt x="1095870" y="321284"/>
                </a:lnTo>
                <a:lnTo>
                  <a:pt x="1095870" y="160642"/>
                </a:lnTo>
                <a:lnTo>
                  <a:pt x="1795094" y="160642"/>
                </a:lnTo>
                <a:lnTo>
                  <a:pt x="17950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19680" y="510249"/>
            <a:ext cx="4958080" cy="690788"/>
          </a:xfrm>
          <a:prstGeom prst="rect">
            <a:avLst/>
          </a:prstGeom>
        </p:spPr>
        <p:txBody>
          <a:bodyPr vert="horz" wrap="square" lIns="0" tIns="13547" rIns="0" bIns="0" rtlCol="0" anchor="ctr">
            <a:spAutoFit/>
          </a:bodyPr>
          <a:lstStyle/>
          <a:p>
            <a:pPr marL="13547">
              <a:spcBef>
                <a:spcPts val="107"/>
              </a:spcBef>
            </a:pPr>
            <a:r>
              <a:rPr dirty="0"/>
              <a:t>Literature</a:t>
            </a:r>
            <a:r>
              <a:rPr spc="-96" dirty="0"/>
              <a:t> </a:t>
            </a:r>
            <a:r>
              <a:rPr spc="-11" dirty="0"/>
              <a:t>survey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482" y="1223610"/>
          <a:ext cx="9062719" cy="5721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964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YEAR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AUTHOR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TITLE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6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METHODS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ACCURACY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3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523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2023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17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290"/>
                        </a:lnSpc>
                        <a:spcBef>
                          <a:spcPts val="530"/>
                        </a:spcBef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Ioannis D. Apostolopoulos, </a:t>
                      </a:r>
                      <a:r>
                        <a:rPr lang="en-IN" sz="1300" dirty="0" err="1">
                          <a:latin typeface="Times New Roman"/>
                          <a:cs typeface="Times New Roman"/>
                        </a:rPr>
                        <a:t>Mpesi</a:t>
                      </a: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300" dirty="0" err="1">
                          <a:latin typeface="Times New Roman"/>
                          <a:cs typeface="Times New Roman"/>
                        </a:rPr>
                        <a:t>Tzani</a:t>
                      </a: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, Sokratis I. </a:t>
                      </a:r>
                      <a:r>
                        <a:rPr lang="en-IN" sz="1300" dirty="0" err="1">
                          <a:latin typeface="Times New Roman"/>
                          <a:cs typeface="Times New Roman"/>
                        </a:rPr>
                        <a:t>Aznaouridis</a:t>
                      </a:r>
                      <a:endParaRPr lang="en-IN" sz="1300" dirty="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ts val="1290"/>
                        </a:lnSpc>
                        <a:spcBef>
                          <a:spcPts val="53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17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167005">
                        <a:lnSpc>
                          <a:spcPts val="1260"/>
                        </a:lnSpc>
                        <a:spcBef>
                          <a:spcPts val="620"/>
                        </a:spcBef>
                      </a:pPr>
                      <a:r>
                        <a:rPr lang="en-US" sz="1300" dirty="0">
                          <a:latin typeface="Times New Roman"/>
                          <a:cs typeface="Times New Roman"/>
                        </a:rPr>
                        <a:t>A General machine Learning Model for Assessing Fruit Quality Using Deep Image Features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9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1173480">
                        <a:lnSpc>
                          <a:spcPts val="1260"/>
                        </a:lnSpc>
                        <a:spcBef>
                          <a:spcPts val="620"/>
                        </a:spcBef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Vision       </a:t>
                      </a:r>
                      <a:r>
                        <a:rPr lang="en-IN" sz="1300" dirty="0" err="1">
                          <a:latin typeface="Times New Roman"/>
                          <a:cs typeface="Times New Roman"/>
                        </a:rPr>
                        <a:t>Transformerrs</a:t>
                      </a: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IN" sz="1300" dirty="0" err="1">
                          <a:latin typeface="Times New Roman"/>
                          <a:cs typeface="Times New Roman"/>
                        </a:rPr>
                        <a:t>ViT</a:t>
                      </a: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)</a:t>
                      </a:r>
                    </a:p>
                    <a:p>
                      <a:pPr marL="59690" marR="1173480">
                        <a:lnSpc>
                          <a:spcPts val="1260"/>
                        </a:lnSpc>
                        <a:spcBef>
                          <a:spcPts val="62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9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98.8%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17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marL="62865">
                        <a:lnSpc>
                          <a:spcPts val="1260"/>
                        </a:lnSpc>
                        <a:spcBef>
                          <a:spcPts val="550"/>
                        </a:spcBef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2024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450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Víctor Zárate, Danilo Cáceres Hernández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dirty="0">
                          <a:latin typeface="Times New Roman"/>
                          <a:cs typeface="Times New Roman"/>
                        </a:rPr>
                        <a:t>Deep Learning-Based Fruit Quality Detection for Sustainable Agriculture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dirty="0">
                          <a:latin typeface="Times New Roman"/>
                          <a:cs typeface="Times New Roman"/>
                        </a:rPr>
                        <a:t>Convolutional Neural Networks (CNNs)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300" dirty="0">
                          <a:latin typeface="Times New Roman"/>
                          <a:cs typeface="Times New Roman"/>
                        </a:rPr>
                        <a:t>98.2%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 marR="69850">
                        <a:lnSpc>
                          <a:spcPct val="117900"/>
                        </a:lnSpc>
                        <a:spcBef>
                          <a:spcPts val="100"/>
                        </a:spcBef>
                        <a:tabLst>
                          <a:tab pos="382905" algn="l"/>
                          <a:tab pos="1258570" algn="l"/>
                          <a:tab pos="1637664" algn="l"/>
                        </a:tabLst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54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38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9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9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7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7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5669">
                <a:tc>
                  <a:txBody>
                    <a:bodyPr/>
                    <a:lstStyle/>
                    <a:p>
                      <a:pPr marL="62865">
                        <a:lnSpc>
                          <a:spcPts val="1260"/>
                        </a:lnSpc>
                        <a:spcBef>
                          <a:spcPts val="495"/>
                        </a:spcBef>
                      </a:pPr>
                      <a:r>
                        <a:rPr lang="en-IN" sz="1300" dirty="0">
                          <a:latin typeface="+mj-lt"/>
                          <a:cs typeface="Times New Roman"/>
                        </a:rPr>
                        <a:t>2024</a:t>
                      </a:r>
                      <a:endParaRPr sz="1300" dirty="0">
                        <a:latin typeface="+mj-lt"/>
                        <a:cs typeface="Times New Roman"/>
                      </a:endParaRPr>
                    </a:p>
                  </a:txBody>
                  <a:tcPr marL="0" marR="0" marT="670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690" marR="0" lvl="0" indent="0" defTabSz="914400" eaLnBrk="1" fontAlgn="auto" latinLnBrk="0" hangingPunct="1">
                        <a:lnSpc>
                          <a:spcPts val="1260"/>
                        </a:lnSpc>
                        <a:spcBef>
                          <a:spcPts val="4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/>
                        <a:t>Víctor Zárate, Danilo Cáceres Hernández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0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sz="1200" dirty="0"/>
                        <a:t>S</a:t>
                      </a:r>
                      <a:r>
                        <a:rPr lang="en-US" sz="1300" dirty="0"/>
                        <a:t>implified Deep Learning for Accessible Fruit Quality Assessment in Small Agricultural Operations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38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95"/>
                        </a:lnSpc>
                      </a:pPr>
                      <a:r>
                        <a:rPr lang="en-US" sz="1300" dirty="0"/>
                        <a:t>CNN trained from scratch, MobileNetV2 (fine-tuned)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05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300" dirty="0"/>
                        <a:t>97.5% 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7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9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77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16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225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1367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lang="en-I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690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marR="121920">
                        <a:lnSpc>
                          <a:spcPct val="124600"/>
                        </a:lnSpc>
                        <a:spcBef>
                          <a:spcPts val="185"/>
                        </a:spcBef>
                      </a:pPr>
                      <a:r>
                        <a:rPr lang="en-IN" sz="13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Sumari, W.M.A. Wan Ahmad, F. Hadi, M. Mazlan, N.A. Liyana, R.-W. Bello, A.S.A. Mohamed, A.Z. Talib</a:t>
                      </a:r>
                    </a:p>
                  </a:txBody>
                  <a:tcPr marL="0" marR="0" marT="2506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131445" algn="just">
                        <a:lnSpc>
                          <a:spcPct val="124600"/>
                        </a:lnSpc>
                        <a:spcBef>
                          <a:spcPts val="185"/>
                        </a:spcBef>
                      </a:pPr>
                      <a:r>
                        <a:rPr lang="en-US" sz="1300" dirty="0">
                          <a:solidFill>
                            <a:srgbClr val="3333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Deep Learning Model for Fruit Classification and Quality Prediction Using CNNs and OpenCV</a:t>
                      </a:r>
                      <a:endParaRPr lang="en-IN" sz="1300" dirty="0">
                        <a:solidFill>
                          <a:srgbClr val="3333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506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 dirty="0"/>
                        <a:t>Optimized Convolutional Neural Network (CNN)</a:t>
                      </a:r>
                      <a:br>
                        <a:rPr lang="en-GB" sz="1300" dirty="0"/>
                      </a:br>
                      <a:b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690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94.99%</a:t>
                      </a:r>
                      <a:br>
                        <a:rPr lang="en-IN" sz="1200" dirty="0"/>
                      </a:b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90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2660" cy="7315200"/>
          </a:xfrm>
          <a:custGeom>
            <a:avLst/>
            <a:gdLst/>
            <a:ahLst/>
            <a:cxnLst/>
            <a:rect l="l" t="t" r="r" b="b"/>
            <a:pathLst>
              <a:path w="9752660" h="7315200">
                <a:moveTo>
                  <a:pt x="0" y="0"/>
                </a:moveTo>
                <a:lnTo>
                  <a:pt x="9752660" y="0"/>
                </a:lnTo>
                <a:lnTo>
                  <a:pt x="975266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3573" y="641138"/>
            <a:ext cx="7124869" cy="1172464"/>
            <a:chOff x="0" y="0"/>
            <a:chExt cx="9499826" cy="1563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826" cy="1563285"/>
            </a:xfrm>
            <a:custGeom>
              <a:avLst/>
              <a:gdLst/>
              <a:ahLst/>
              <a:cxnLst/>
              <a:rect l="l" t="t" r="r" b="b"/>
              <a:pathLst>
                <a:path w="9499826" h="1563285">
                  <a:moveTo>
                    <a:pt x="0" y="0"/>
                  </a:moveTo>
                  <a:lnTo>
                    <a:pt x="9499826" y="0"/>
                  </a:lnTo>
                  <a:lnTo>
                    <a:pt x="9499826" y="1563285"/>
                  </a:lnTo>
                  <a:lnTo>
                    <a:pt x="0" y="156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499826" cy="16585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1"/>
                </a:lnSpc>
              </a:pPr>
              <a:r>
                <a:rPr lang="en-US" sz="4693" spc="-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Modules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0853" y="2107366"/>
            <a:ext cx="6739467" cy="3976963"/>
            <a:chOff x="0" y="0"/>
            <a:chExt cx="8985956" cy="53026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5955" cy="5302617"/>
            </a:xfrm>
            <a:custGeom>
              <a:avLst/>
              <a:gdLst/>
              <a:ahLst/>
              <a:cxnLst/>
              <a:rect l="l" t="t" r="r" b="b"/>
              <a:pathLst>
                <a:path w="8985955" h="5302617">
                  <a:moveTo>
                    <a:pt x="0" y="0"/>
                  </a:moveTo>
                  <a:lnTo>
                    <a:pt x="8985955" y="0"/>
                  </a:lnTo>
                  <a:lnTo>
                    <a:pt x="8985955" y="5302617"/>
                  </a:lnTo>
                  <a:lnTo>
                    <a:pt x="0" y="5302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85956" cy="53407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560"/>
                </a:lnSpc>
              </a:pPr>
              <a:r>
                <a:rPr lang="en-US" sz="2133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Module 1: Data Processing &amp; Feature Selection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 Creation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EDA</a:t>
              </a:r>
            </a:p>
            <a:p>
              <a:pPr marL="775772" lvl="1" indent="-387886" algn="l">
                <a:lnSpc>
                  <a:spcPts val="2560"/>
                </a:lnSpc>
              </a:pPr>
              <a:endParaRPr lang="en-US" sz="2133" b="1" spc="-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marL="775772" lvl="1" indent="-387886" algn="l">
                <a:lnSpc>
                  <a:spcPts val="2560"/>
                </a:lnSpc>
              </a:pPr>
              <a:r>
                <a:rPr lang="en-US" sz="2133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Module 2: Classification Algorithms (CNN-based Models)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2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ShuffleNet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2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SqueezeNet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2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EfficientNet B0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2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ResNet-50</a:t>
              </a:r>
            </a:p>
            <a:p>
              <a:pPr marL="775772" lvl="1" indent="-387886" algn="l">
                <a:lnSpc>
                  <a:spcPts val="2560"/>
                </a:lnSpc>
                <a:buFont typeface="Arial"/>
                <a:buChar char="•"/>
              </a:pPr>
              <a:r>
                <a:rPr lang="en-US" sz="2133" b="1" spc="-2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MobileNet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2189</Words>
  <Application>Microsoft Office PowerPoint</Application>
  <PresentationFormat>Custom</PresentationFormat>
  <Paragraphs>339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 Bold</vt:lpstr>
      <vt:lpstr>Calibri (MS)</vt:lpstr>
      <vt:lpstr>Georgia Pro Italics</vt:lpstr>
      <vt:lpstr>Times New Roman Bold</vt:lpstr>
      <vt:lpstr>Arial</vt:lpstr>
      <vt:lpstr>Times New Roman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Miniproject.pptx</dc:title>
  <dc:creator>phaneeendra sri venkat</dc:creator>
  <cp:lastModifiedBy>shivanand</cp:lastModifiedBy>
  <cp:revision>5</cp:revision>
  <dcterms:created xsi:type="dcterms:W3CDTF">2006-08-16T00:00:00Z</dcterms:created>
  <dcterms:modified xsi:type="dcterms:W3CDTF">2025-04-19T07:01:14Z</dcterms:modified>
  <dc:identifier>DAGk_62WTek</dc:identifier>
</cp:coreProperties>
</file>